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7" r:id="rId5"/>
    <p:sldId id="280" r:id="rId6"/>
    <p:sldId id="263" r:id="rId7"/>
    <p:sldId id="279" r:id="rId8"/>
    <p:sldId id="278" r:id="rId9"/>
    <p:sldId id="262" r:id="rId10"/>
    <p:sldId id="264" r:id="rId11"/>
    <p:sldId id="265" r:id="rId12"/>
    <p:sldId id="259" r:id="rId13"/>
    <p:sldId id="261" r:id="rId14"/>
    <p:sldId id="260" r:id="rId15"/>
    <p:sldId id="283" r:id="rId16"/>
    <p:sldId id="266" r:id="rId17"/>
    <p:sldId id="281" r:id="rId18"/>
    <p:sldId id="284" r:id="rId19"/>
    <p:sldId id="291" r:id="rId20"/>
    <p:sldId id="292" r:id="rId21"/>
    <p:sldId id="290" r:id="rId22"/>
    <p:sldId id="293" r:id="rId23"/>
    <p:sldId id="294" r:id="rId24"/>
    <p:sldId id="289" r:id="rId25"/>
    <p:sldId id="295" r:id="rId26"/>
    <p:sldId id="296" r:id="rId27"/>
    <p:sldId id="288" r:id="rId28"/>
    <p:sldId id="298" r:id="rId29"/>
    <p:sldId id="314" r:id="rId30"/>
    <p:sldId id="285" r:id="rId31"/>
    <p:sldId id="299" r:id="rId32"/>
    <p:sldId id="300" r:id="rId33"/>
    <p:sldId id="302" r:id="rId34"/>
    <p:sldId id="306" r:id="rId35"/>
    <p:sldId id="304" r:id="rId36"/>
    <p:sldId id="287" r:id="rId37"/>
    <p:sldId id="303" r:id="rId38"/>
    <p:sldId id="305" r:id="rId39"/>
    <p:sldId id="307" r:id="rId40"/>
    <p:sldId id="308" r:id="rId41"/>
    <p:sldId id="309" r:id="rId42"/>
    <p:sldId id="286" r:id="rId43"/>
    <p:sldId id="312" r:id="rId44"/>
    <p:sldId id="282" r:id="rId45"/>
    <p:sldId id="310" r:id="rId46"/>
    <p:sldId id="315" r:id="rId47"/>
    <p:sldId id="267" r:id="rId48"/>
    <p:sldId id="268" r:id="rId49"/>
    <p:sldId id="269" r:id="rId50"/>
    <p:sldId id="270" r:id="rId51"/>
    <p:sldId id="271" r:id="rId52"/>
    <p:sldId id="272" r:id="rId53"/>
    <p:sldId id="273" r:id="rId54"/>
    <p:sldId id="274" r:id="rId55"/>
    <p:sldId id="275" r:id="rId56"/>
    <p:sldId id="31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2570773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7173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60656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91A7C30-2355-4A62-B8B0-A2C488815E9E}"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4894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91A7C30-2355-4A62-B8B0-A2C488815E9E}" type="datetimeFigureOut">
              <a:rPr lang="en-GB" smtClean="0"/>
              <a:t>17/03/2025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52767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91A7C30-2355-4A62-B8B0-A2C488815E9E}"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52058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91A7C30-2355-4A62-B8B0-A2C488815E9E}" type="datetimeFigureOut">
              <a:rPr lang="en-GB" smtClean="0"/>
              <a:t>17/03/2025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917684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91A7C30-2355-4A62-B8B0-A2C488815E9E}" type="datetimeFigureOut">
              <a:rPr lang="en-GB" smtClean="0"/>
              <a:t>17/03/2025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24345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A7C30-2355-4A62-B8B0-A2C488815E9E}" type="datetimeFigureOut">
              <a:rPr lang="en-GB" smtClean="0"/>
              <a:t>17/03/2025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098012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A7C30-2355-4A62-B8B0-A2C488815E9E}"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4161903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91A7C30-2355-4A62-B8B0-A2C488815E9E}" type="datetimeFigureOut">
              <a:rPr lang="en-GB" smtClean="0"/>
              <a:t>17/03/2025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33D9D22-FC15-484D-B33A-E78682ABBD35}" type="slidenum">
              <a:rPr lang="en-GB" smtClean="0"/>
              <a:t>‹#›</a:t>
            </a:fld>
            <a:endParaRPr lang="en-GB"/>
          </a:p>
        </p:txBody>
      </p:sp>
    </p:spTree>
    <p:extLst>
      <p:ext uri="{BB962C8B-B14F-4D97-AF65-F5344CB8AC3E}">
        <p14:creationId xmlns:p14="http://schemas.microsoft.com/office/powerpoint/2010/main" val="1619516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1A7C30-2355-4A62-B8B0-A2C488815E9E}" type="datetimeFigureOut">
              <a:rPr lang="en-GB" smtClean="0"/>
              <a:t>17/03/2025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D9D22-FC15-484D-B33A-E78682ABBD35}" type="slidenum">
              <a:rPr lang="en-GB" smtClean="0"/>
              <a:t>‹#›</a:t>
            </a:fld>
            <a:endParaRPr lang="en-GB"/>
          </a:p>
        </p:txBody>
      </p:sp>
    </p:spTree>
    <p:extLst>
      <p:ext uri="{BB962C8B-B14F-4D97-AF65-F5344CB8AC3E}">
        <p14:creationId xmlns:p14="http://schemas.microsoft.com/office/powerpoint/2010/main" val="243125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audio" Target="../media/media11.m4a"/></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mailto:admin@oswaldroad.manchester.sch.uk"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sz="7200" dirty="0">
                <a:solidFill>
                  <a:schemeClr val="bg1"/>
                </a:solidFill>
                <a:latin typeface="Berlin Sans FB" panose="020E0602020502020306" pitchFamily="34" charset="0"/>
              </a:rPr>
              <a:t>RSHE (Relationships, Sex and Health Education) from September 2020.</a:t>
            </a:r>
          </a:p>
        </p:txBody>
      </p:sp>
      <p:sp>
        <p:nvSpPr>
          <p:cNvPr id="3" name="Subtitle 2"/>
          <p:cNvSpPr>
            <a:spLocks noGrp="1"/>
          </p:cNvSpPr>
          <p:nvPr>
            <p:ph type="subTitle" idx="1"/>
          </p:nvPr>
        </p:nvSpPr>
        <p:spPr/>
        <p:txBody>
          <a:bodyPr>
            <a:normAutofit/>
          </a:bodyPr>
          <a:lstStyle/>
          <a:p>
            <a:r>
              <a:rPr lang="en-GB" sz="3200" dirty="0">
                <a:solidFill>
                  <a:schemeClr val="bg1"/>
                </a:solidFill>
                <a:latin typeface="Berlin Sans FB" panose="020E0602020502020306" pitchFamily="34" charset="0"/>
              </a:rPr>
              <a:t>Information for Parents/carers</a:t>
            </a:r>
          </a:p>
        </p:txBody>
      </p:sp>
      <p:pic>
        <p:nvPicPr>
          <p:cNvPr id="1026" name="Picture 2" descr="http://www.oswaldroad.co.uk/wp-content/themes/OswaldRoad/img/header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4752975"/>
            <a:ext cx="3657191" cy="18686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64042" y="5257800"/>
            <a:ext cx="7829508" cy="830997"/>
          </a:xfrm>
          <a:prstGeom prst="rect">
            <a:avLst/>
          </a:prstGeom>
          <a:noFill/>
        </p:spPr>
        <p:txBody>
          <a:bodyPr wrap="square" rtlCol="0">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As you go through the slides there  is a speaker on some pages to click for a voiceover. Thank you</a:t>
            </a:r>
            <a:r>
              <a:rPr lang="en-GB" dirty="0"/>
              <a:t>. </a:t>
            </a:r>
          </a:p>
        </p:txBody>
      </p:sp>
    </p:spTree>
    <p:extLst>
      <p:ext uri="{BB962C8B-B14F-4D97-AF65-F5344CB8AC3E}">
        <p14:creationId xmlns:p14="http://schemas.microsoft.com/office/powerpoint/2010/main" val="20308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6321" y="401270"/>
            <a:ext cx="9341476" cy="5262979"/>
          </a:xfrm>
          <a:prstGeom prst="rect">
            <a:avLst/>
          </a:prstGeom>
        </p:spPr>
        <p:txBody>
          <a:bodyPr wrap="square">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Be aware:</a:t>
            </a:r>
          </a:p>
          <a:p>
            <a:endParaRPr lang="en-GB" sz="28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GB" sz="2800" dirty="0">
                <a:latin typeface="Tahoma" panose="020B0604030504040204" pitchFamily="34" charset="0"/>
                <a:ea typeface="Tahoma" panose="020B0604030504040204" pitchFamily="34" charset="0"/>
                <a:cs typeface="Tahoma" panose="020B0604030504040204" pitchFamily="34" charset="0"/>
              </a:rPr>
              <a:t>We are educating children and young people</a:t>
            </a:r>
            <a:br>
              <a:rPr lang="en-GB" sz="2800" dirty="0">
                <a:latin typeface="Tahoma" panose="020B0604030504040204" pitchFamily="34" charset="0"/>
                <a:ea typeface="Tahoma" panose="020B0604030504040204" pitchFamily="34" charset="0"/>
                <a:cs typeface="Tahoma" panose="020B0604030504040204" pitchFamily="34" charset="0"/>
              </a:rPr>
            </a:br>
            <a:r>
              <a:rPr lang="en-GB" sz="2800" dirty="0">
                <a:latin typeface="Tahoma" panose="020B0604030504040204" pitchFamily="34" charset="0"/>
                <a:ea typeface="Tahoma" panose="020B0604030504040204" pitchFamily="34" charset="0"/>
                <a:cs typeface="Tahoma" panose="020B0604030504040204" pitchFamily="34" charset="0"/>
              </a:rPr>
              <a:t>to live in the real world, with all its contradictions.</a:t>
            </a:r>
          </a:p>
          <a:p>
            <a:pPr marL="457200" indent="-457200">
              <a:buFont typeface="Arial" panose="020B0604020202020204" pitchFamily="34" charset="0"/>
              <a:buChar char="•"/>
            </a:pPr>
            <a:r>
              <a:rPr lang="en-GB" altLang="en-US" sz="2800" dirty="0">
                <a:latin typeface="Tahoma" panose="020B0604030504040204" pitchFamily="34" charset="0"/>
                <a:ea typeface="Tahoma" panose="020B0604030504040204" pitchFamily="34" charset="0"/>
                <a:cs typeface="Tahoma" panose="020B0604030504040204" pitchFamily="34" charset="0"/>
              </a:rPr>
              <a:t>When it comes to sex, children’s heads are probably not empty – but they may be full of myths and half-truths.</a:t>
            </a:r>
          </a:p>
          <a:p>
            <a:pPr marL="457200" indent="-457200">
              <a:buFont typeface="Arial" panose="020B0604020202020204" pitchFamily="34" charset="0"/>
              <a:buChar char="•"/>
            </a:pPr>
            <a:r>
              <a:rPr lang="en-GB" altLang="en-US" sz="2800" dirty="0">
                <a:latin typeface="Tahoma" panose="020B0604030504040204" pitchFamily="34" charset="0"/>
                <a:ea typeface="Tahoma" panose="020B0604030504040204" pitchFamily="34" charset="0"/>
                <a:cs typeface="Tahoma" panose="020B0604030504040204" pitchFamily="34" charset="0"/>
              </a:rPr>
              <a:t>We mustn’t let our adult knowledge of relationships and sex prevent us seeing things from a child’s perspective.</a:t>
            </a:r>
          </a:p>
          <a:p>
            <a:pPr marL="457200" indent="-457200">
              <a:buFont typeface="Arial" panose="020B0604020202020204" pitchFamily="34" charset="0"/>
              <a:buChar char="•"/>
            </a:pPr>
            <a:r>
              <a:rPr lang="en-GB" altLang="en-US" sz="2800" dirty="0">
                <a:latin typeface="Tahoma" panose="020B0604030504040204" pitchFamily="34" charset="0"/>
                <a:ea typeface="Tahoma" panose="020B0604030504040204" pitchFamily="34" charset="0"/>
                <a:cs typeface="Tahoma" panose="020B0604030504040204" pitchFamily="34" charset="0"/>
              </a:rPr>
              <a:t>Our focus should be on building healthy attitudes and positive relationships.</a:t>
            </a:r>
            <a:endParaRPr lang="en-GB" dirty="0"/>
          </a:p>
        </p:txBody>
      </p:sp>
    </p:spTree>
    <p:extLst>
      <p:ext uri="{BB962C8B-B14F-4D97-AF65-F5344CB8AC3E}">
        <p14:creationId xmlns:p14="http://schemas.microsoft.com/office/powerpoint/2010/main" val="306319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43" y="1103068"/>
            <a:ext cx="11075831" cy="4524315"/>
          </a:xfrm>
          <a:prstGeom prst="rect">
            <a:avLst/>
          </a:prstGeom>
        </p:spPr>
        <p:txBody>
          <a:bodyPr wrap="square">
            <a:spAutoFit/>
          </a:bodyPr>
          <a:lstStyle/>
          <a:p>
            <a:r>
              <a:rPr lang="en-GB" sz="2400" dirty="0">
                <a:latin typeface="Tahoma" panose="020B0604030504040204" pitchFamily="34" charset="0"/>
                <a:ea typeface="Tahoma" panose="020B0604030504040204" pitchFamily="34" charset="0"/>
                <a:cs typeface="Tahoma" panose="020B0604030504040204" pitchFamily="34" charset="0"/>
              </a:rPr>
              <a:t>“Parents have the right to request that their child be withdrawn from some or all of sex education delivered as part of statutory RSE”.</a:t>
            </a:r>
          </a:p>
          <a:p>
            <a:r>
              <a:rPr lang="en-GB" sz="2400" dirty="0">
                <a:latin typeface="Tahoma" panose="020B0604030504040204" pitchFamily="34" charset="0"/>
                <a:ea typeface="Tahoma" panose="020B0604030504040204" pitchFamily="34" charset="0"/>
                <a:cs typeface="Tahoma" panose="020B0604030504040204" pitchFamily="34" charset="0"/>
              </a:rPr>
              <a:t>NOT from Relationships or Health Education.</a:t>
            </a:r>
          </a:p>
          <a:p>
            <a:endParaRPr lang="en-GB" sz="2400" dirty="0">
              <a:latin typeface="Tahoma" panose="020B0604030504040204" pitchFamily="34" charset="0"/>
              <a:ea typeface="Tahoma" panose="020B0604030504040204" pitchFamily="34" charset="0"/>
              <a:cs typeface="Tahoma" panose="020B0604030504040204" pitchFamily="34" charset="0"/>
            </a:endParaRP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We define Sex Education as…</a:t>
            </a:r>
          </a:p>
          <a:p>
            <a:r>
              <a:rPr lang="en-GB" sz="2400" b="1" dirty="0">
                <a:latin typeface="Tahoma" panose="020B0604030504040204" pitchFamily="34" charset="0"/>
                <a:ea typeface="Tahoma" panose="020B0604030504040204" pitchFamily="34" charset="0"/>
                <a:cs typeface="Tahoma" panose="020B0604030504040204" pitchFamily="34" charset="0"/>
              </a:rPr>
              <a:t>Human reproduction…</a:t>
            </a:r>
          </a:p>
          <a:p>
            <a:r>
              <a:rPr lang="en-GB" sz="2400" b="1" dirty="0">
                <a:latin typeface="Tahoma" panose="020B0604030504040204" pitchFamily="34" charset="0"/>
                <a:ea typeface="Tahoma" panose="020B0604030504040204" pitchFamily="34" charset="0"/>
                <a:cs typeface="Tahoma" panose="020B0604030504040204" pitchFamily="34" charset="0"/>
              </a:rPr>
              <a:t>Conception and birth</a:t>
            </a:r>
          </a:p>
          <a:p>
            <a:endParaRPr lang="en-GB" sz="2400" dirty="0">
              <a:latin typeface="Tahoma" panose="020B0604030504040204" pitchFamily="34" charset="0"/>
              <a:ea typeface="Tahoma" panose="020B0604030504040204" pitchFamily="34" charset="0"/>
              <a:cs typeface="Tahoma" panose="020B0604030504040204" pitchFamily="34" charset="0"/>
            </a:endParaRPr>
          </a:p>
          <a:p>
            <a:r>
              <a:rPr lang="en-GB" sz="2400" dirty="0">
                <a:latin typeface="Tahoma" panose="020B0604030504040204" pitchFamily="34" charset="0"/>
                <a:ea typeface="Tahoma" panose="020B0604030504040204" pitchFamily="34" charset="0"/>
                <a:cs typeface="Tahoma" panose="020B0604030504040204" pitchFamily="34" charset="0"/>
              </a:rPr>
              <a:t>The following 2 slides show the </a:t>
            </a:r>
            <a:r>
              <a:rPr lang="en-GB" sz="2400" dirty="0" err="1">
                <a:latin typeface="Tahoma" panose="020B0604030504040204" pitchFamily="34" charset="0"/>
                <a:ea typeface="Tahoma" panose="020B0604030504040204" pitchFamily="34" charset="0"/>
                <a:cs typeface="Tahoma" panose="020B0604030504040204" pitchFamily="34" charset="0"/>
              </a:rPr>
              <a:t>objecives</a:t>
            </a:r>
            <a:r>
              <a:rPr lang="en-GB" sz="2400" dirty="0">
                <a:latin typeface="Tahoma" panose="020B0604030504040204" pitchFamily="34" charset="0"/>
                <a:ea typeface="Tahoma" panose="020B0604030504040204" pitchFamily="34" charset="0"/>
                <a:cs typeface="Tahoma" panose="020B0604030504040204" pitchFamily="34" charset="0"/>
              </a:rPr>
              <a:t> covered around Puberty and Human Reproduction in our Jigsaw curriculum. The lessons highlighted in yellow are the only lessons that children can be opted out of.</a:t>
            </a:r>
          </a:p>
        </p:txBody>
      </p:sp>
    </p:spTree>
    <p:extLst>
      <p:ext uri="{BB962C8B-B14F-4D97-AF65-F5344CB8AC3E}">
        <p14:creationId xmlns:p14="http://schemas.microsoft.com/office/powerpoint/2010/main" val="343190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321046" y="576358"/>
            <a:ext cx="9498391" cy="5267401"/>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062700"/>
            <a:ext cx="609600" cy="609600"/>
          </a:xfrm>
          <a:prstGeom prst="rect">
            <a:avLst/>
          </a:prstGeom>
        </p:spPr>
      </p:pic>
    </p:spTree>
    <p:extLst>
      <p:ext uri="{BB962C8B-B14F-4D97-AF65-F5344CB8AC3E}">
        <p14:creationId xmlns:p14="http://schemas.microsoft.com/office/powerpoint/2010/main" val="155171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2912859007"/>
              </p:ext>
            </p:extLst>
          </p:nvPr>
        </p:nvGraphicFramePr>
        <p:xfrm>
          <a:off x="1355271" y="877125"/>
          <a:ext cx="9414931" cy="5519724"/>
        </p:xfrm>
        <a:graphic>
          <a:graphicData uri="http://schemas.openxmlformats.org/drawingml/2006/table">
            <a:tbl>
              <a:tblPr firstRow="1" bandRow="1">
                <a:tableStyleId>{93296810-A885-4BE3-A3E7-6D5BEEA58F35}</a:tableStyleId>
              </a:tblPr>
              <a:tblGrid>
                <a:gridCol w="823795">
                  <a:extLst>
                    <a:ext uri="{9D8B030D-6E8A-4147-A177-3AD203B41FA5}">
                      <a16:colId xmlns:a16="http://schemas.microsoft.com/office/drawing/2014/main" val="20000"/>
                    </a:ext>
                  </a:extLst>
                </a:gridCol>
                <a:gridCol w="2965662">
                  <a:extLst>
                    <a:ext uri="{9D8B030D-6E8A-4147-A177-3AD203B41FA5}">
                      <a16:colId xmlns:a16="http://schemas.microsoft.com/office/drawing/2014/main" val="20001"/>
                    </a:ext>
                  </a:extLst>
                </a:gridCol>
                <a:gridCol w="5625474">
                  <a:extLst>
                    <a:ext uri="{9D8B030D-6E8A-4147-A177-3AD203B41FA5}">
                      <a16:colId xmlns:a16="http://schemas.microsoft.com/office/drawing/2014/main" val="20002"/>
                    </a:ext>
                  </a:extLst>
                </a:gridCol>
              </a:tblGrid>
              <a:tr h="442793">
                <a:tc gridSpan="3">
                  <a:txBody>
                    <a:bodyPr/>
                    <a:lstStyle/>
                    <a:p>
                      <a:pPr algn="ctr"/>
                      <a:r>
                        <a:rPr lang="en-GB" sz="2400" dirty="0"/>
                        <a:t>Puberty and Human Reproduction in Jigsaw 3-11 Changing Me Puzzle </a:t>
                      </a:r>
                      <a:endParaRPr lang="en-GB" sz="2400" b="1" dirty="0"/>
                    </a:p>
                  </a:txBody>
                  <a:tcPr marL="83425" marR="83425" marT="41712" marB="41712"/>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781398">
                <a:tc>
                  <a:txBody>
                    <a:bodyPr/>
                    <a:lstStyle/>
                    <a:p>
                      <a:pPr algn="ctr"/>
                      <a:r>
                        <a:rPr lang="en-GB" sz="1600" dirty="0"/>
                        <a:t>Y4</a:t>
                      </a:r>
                      <a:endParaRPr lang="en-GB" sz="1600" b="1" dirty="0"/>
                    </a:p>
                  </a:txBody>
                  <a:tcPr marL="76620" marR="76620" marT="38312" marB="38312"/>
                </a:tc>
                <a:tc>
                  <a:txBody>
                    <a:bodyPr/>
                    <a:lstStyle/>
                    <a:p>
                      <a:pPr algn="ctr"/>
                      <a:r>
                        <a:rPr lang="en-GB" sz="1600" dirty="0"/>
                        <a:t>Having a baby</a:t>
                      </a:r>
                      <a:endParaRPr lang="en-GB" sz="1600" b="1" dirty="0"/>
                    </a:p>
                  </a:txBody>
                  <a:tcPr marL="76620" marR="76620" marT="38312" marB="38312"/>
                </a:tc>
                <a:tc>
                  <a:txBody>
                    <a:bodyPr/>
                    <a:lstStyle/>
                    <a:p>
                      <a:r>
                        <a:rPr lang="en-GB" sz="1600" dirty="0"/>
                        <a:t>The choice to have a baby, the parts of men and women that make babies and – in simple terms – </a:t>
                      </a:r>
                      <a:r>
                        <a:rPr lang="en-GB" sz="1600" dirty="0">
                          <a:solidFill>
                            <a:srgbClr val="FF0000"/>
                          </a:solidFill>
                        </a:rPr>
                        <a:t>how this happens </a:t>
                      </a:r>
                      <a:r>
                        <a:rPr lang="en-GB" sz="1000" dirty="0">
                          <a:solidFill>
                            <a:srgbClr val="FF0000"/>
                          </a:solidFill>
                        </a:rPr>
                        <a:t>(animations</a:t>
                      </a:r>
                      <a:r>
                        <a:rPr lang="en-GB" sz="1000" baseline="0" dirty="0">
                          <a:solidFill>
                            <a:srgbClr val="FF0000"/>
                          </a:solidFill>
                        </a:rPr>
                        <a:t> used – the Female Reproductive System)</a:t>
                      </a:r>
                      <a:endParaRPr lang="en-GB" sz="1000" dirty="0">
                        <a:solidFill>
                          <a:srgbClr val="FF0000"/>
                        </a:solidFill>
                      </a:endParaRPr>
                    </a:p>
                  </a:txBody>
                  <a:tcPr marL="76620" marR="76620" marT="38312" marB="38312"/>
                </a:tc>
                <a:extLst>
                  <a:ext uri="{0D108BD9-81ED-4DB2-BD59-A6C34878D82A}">
                    <a16:rowId xmlns:a16="http://schemas.microsoft.com/office/drawing/2014/main" val="10001"/>
                  </a:ext>
                </a:extLst>
              </a:tr>
              <a:tr h="549365">
                <a:tc>
                  <a:txBody>
                    <a:bodyPr/>
                    <a:lstStyle/>
                    <a:p>
                      <a:pPr algn="ctr"/>
                      <a:endParaRPr lang="en-GB" sz="1600" b="1" dirty="0"/>
                    </a:p>
                  </a:txBody>
                  <a:tcPr marL="76620" marR="76620" marT="38312" marB="38312"/>
                </a:tc>
                <a:tc>
                  <a:txBody>
                    <a:bodyPr/>
                    <a:lstStyle/>
                    <a:p>
                      <a:pPr algn="ctr"/>
                      <a:r>
                        <a:rPr lang="en-GB" sz="1600" dirty="0"/>
                        <a:t>Girls and puberty</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How a girl’s body changes </a:t>
                      </a:r>
                      <a:r>
                        <a:rPr lang="en-GB" sz="1600" dirty="0">
                          <a:highlight>
                            <a:srgbClr val="FFFF00"/>
                          </a:highlight>
                        </a:rPr>
                        <a:t>so that she can have a baby when she’s an adult </a:t>
                      </a:r>
                      <a:r>
                        <a:rPr lang="en-GB" sz="1600" dirty="0"/>
                        <a:t>– including menstruation </a:t>
                      </a:r>
                      <a:r>
                        <a:rPr lang="en-GB" sz="1000" dirty="0"/>
                        <a:t>(animations</a:t>
                      </a:r>
                      <a:r>
                        <a:rPr lang="en-GB" sz="1000" baseline="0" dirty="0"/>
                        <a:t> used – the Female Reproductive System)</a:t>
                      </a:r>
                      <a:endParaRPr lang="en-GB" sz="1000" dirty="0"/>
                    </a:p>
                  </a:txBody>
                  <a:tcPr marL="76620" marR="76620" marT="38312" marB="38312"/>
                </a:tc>
                <a:extLst>
                  <a:ext uri="{0D108BD9-81ED-4DB2-BD59-A6C34878D82A}">
                    <a16:rowId xmlns:a16="http://schemas.microsoft.com/office/drawing/2014/main" val="10002"/>
                  </a:ext>
                </a:extLst>
              </a:tr>
              <a:tr h="549365">
                <a:tc>
                  <a:txBody>
                    <a:bodyPr/>
                    <a:lstStyle/>
                    <a:p>
                      <a:pPr algn="ctr"/>
                      <a:r>
                        <a:rPr lang="en-GB" sz="1600" dirty="0"/>
                        <a:t>Y5</a:t>
                      </a:r>
                      <a:endParaRPr lang="en-GB" sz="1600" b="1" dirty="0"/>
                    </a:p>
                  </a:txBody>
                  <a:tcPr marL="76620" marR="76620" marT="38312" marB="38312"/>
                </a:tc>
                <a:tc>
                  <a:txBody>
                    <a:bodyPr/>
                    <a:lstStyle/>
                    <a:p>
                      <a:pPr algn="ctr"/>
                      <a:r>
                        <a:rPr lang="en-GB" sz="1600" dirty="0"/>
                        <a:t>Puberty for girls</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Physical changes and feelings</a:t>
                      </a:r>
                      <a:r>
                        <a:rPr lang="en-GB" sz="1600" baseline="0" dirty="0"/>
                        <a:t> about them – importance of looking after yourself </a:t>
                      </a:r>
                      <a:r>
                        <a:rPr lang="en-GB" sz="1000" dirty="0"/>
                        <a:t>(animations</a:t>
                      </a:r>
                      <a:r>
                        <a:rPr lang="en-GB" sz="1000" baseline="0" dirty="0"/>
                        <a:t> used – the Female Reproductive System)</a:t>
                      </a:r>
                      <a:endParaRPr lang="en-GB" sz="1000" dirty="0"/>
                    </a:p>
                  </a:txBody>
                  <a:tcPr marL="76620" marR="76620" marT="38312" marB="38312"/>
                </a:tc>
                <a:extLst>
                  <a:ext uri="{0D108BD9-81ED-4DB2-BD59-A6C34878D82A}">
                    <a16:rowId xmlns:a16="http://schemas.microsoft.com/office/drawing/2014/main" val="10003"/>
                  </a:ext>
                </a:extLst>
              </a:tr>
              <a:tr h="549365">
                <a:tc>
                  <a:txBody>
                    <a:bodyPr/>
                    <a:lstStyle/>
                    <a:p>
                      <a:pPr algn="ctr"/>
                      <a:endParaRPr lang="en-GB" sz="1600" b="1"/>
                    </a:p>
                  </a:txBody>
                  <a:tcPr marL="76620" marR="76620" marT="38312" marB="38312"/>
                </a:tc>
                <a:tc>
                  <a:txBody>
                    <a:bodyPr/>
                    <a:lstStyle/>
                    <a:p>
                      <a:pPr algn="ctr"/>
                      <a:r>
                        <a:rPr lang="en-GB" sz="1600" dirty="0"/>
                        <a:t>Puberty for boys</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Developing understanding of changes for both sexes – reassurance and exploring feelings </a:t>
                      </a:r>
                      <a:r>
                        <a:rPr lang="en-GB" sz="1000" dirty="0"/>
                        <a:t>(animations</a:t>
                      </a:r>
                      <a:r>
                        <a:rPr lang="en-GB" sz="1000" baseline="0" dirty="0"/>
                        <a:t> used – the Male Reproductive System)</a:t>
                      </a:r>
                      <a:endParaRPr lang="en-GB" sz="1600" dirty="0"/>
                    </a:p>
                  </a:txBody>
                  <a:tcPr marL="76620" marR="76620" marT="38312" marB="38312"/>
                </a:tc>
                <a:extLst>
                  <a:ext uri="{0D108BD9-81ED-4DB2-BD59-A6C34878D82A}">
                    <a16:rowId xmlns:a16="http://schemas.microsoft.com/office/drawing/2014/main" val="10004"/>
                  </a:ext>
                </a:extLst>
              </a:tr>
              <a:tr h="781398">
                <a:tc>
                  <a:txBody>
                    <a:bodyPr/>
                    <a:lstStyle/>
                    <a:p>
                      <a:pPr algn="ctr"/>
                      <a:endParaRPr lang="en-GB" sz="1600" b="1" dirty="0"/>
                    </a:p>
                  </a:txBody>
                  <a:tcPr marL="76620" marR="76620" marT="38312" marB="38312"/>
                </a:tc>
                <a:tc>
                  <a:txBody>
                    <a:bodyPr/>
                    <a:lstStyle/>
                    <a:p>
                      <a:pPr algn="ctr"/>
                      <a:r>
                        <a:rPr lang="en-GB" sz="1600" dirty="0">
                          <a:highlight>
                            <a:srgbClr val="FFFF00"/>
                          </a:highlight>
                        </a:rPr>
                        <a:t>Conception</a:t>
                      </a:r>
                      <a:endParaRPr lang="en-GB" sz="1600" b="1" dirty="0">
                        <a:highlight>
                          <a:srgbClr val="FFFF00"/>
                        </a:highlight>
                      </a:endParaRPr>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Understanding the place of sexual intercourse in a relationship</a:t>
                      </a:r>
                      <a:r>
                        <a:rPr lang="en-GB" sz="1600" baseline="0" dirty="0">
                          <a:solidFill>
                            <a:schemeClr val="tx1"/>
                          </a:solidFill>
                          <a:highlight>
                            <a:srgbClr val="FFFF00"/>
                          </a:highlight>
                        </a:rPr>
                        <a:t> and how it can lead to conception and the wonder of a new life </a:t>
                      </a:r>
                      <a:r>
                        <a:rPr lang="en-GB" sz="1000" dirty="0">
                          <a:solidFill>
                            <a:schemeClr val="tx1"/>
                          </a:solidFill>
                          <a:highlight>
                            <a:srgbClr val="FFFF00"/>
                          </a:highlight>
                        </a:rPr>
                        <a:t>(animations</a:t>
                      </a:r>
                      <a:r>
                        <a:rPr lang="en-GB" sz="1000" baseline="0" dirty="0">
                          <a:solidFill>
                            <a:schemeClr val="tx1"/>
                          </a:solidFill>
                          <a:highlight>
                            <a:srgbClr val="FFFF00"/>
                          </a:highlight>
                        </a:rPr>
                        <a:t> used – the Female and Male Reproductive Systems)</a:t>
                      </a:r>
                      <a:endParaRPr lang="en-GB" sz="1000" dirty="0">
                        <a:solidFill>
                          <a:schemeClr val="tx1"/>
                        </a:solidFill>
                        <a:highlight>
                          <a:srgbClr val="FFFF00"/>
                        </a:highlight>
                      </a:endParaRPr>
                    </a:p>
                  </a:txBody>
                  <a:tcPr marL="76620" marR="76620" marT="38312" marB="38312"/>
                </a:tc>
                <a:extLst>
                  <a:ext uri="{0D108BD9-81ED-4DB2-BD59-A6C34878D82A}">
                    <a16:rowId xmlns:a16="http://schemas.microsoft.com/office/drawing/2014/main" val="10005"/>
                  </a:ext>
                </a:extLst>
              </a:tr>
              <a:tr h="549365">
                <a:tc>
                  <a:txBody>
                    <a:bodyPr/>
                    <a:lstStyle/>
                    <a:p>
                      <a:pPr algn="ctr"/>
                      <a:r>
                        <a:rPr lang="en-GB" sz="1600" dirty="0"/>
                        <a:t>Y6</a:t>
                      </a:r>
                      <a:endParaRPr lang="en-GB" sz="1600" b="1" dirty="0"/>
                    </a:p>
                  </a:txBody>
                  <a:tcPr marL="76620" marR="76620" marT="38312" marB="38312"/>
                </a:tc>
                <a:tc>
                  <a:txBody>
                    <a:bodyPr/>
                    <a:lstStyle/>
                    <a:p>
                      <a:pPr algn="ctr"/>
                      <a:r>
                        <a:rPr lang="en-GB" sz="1600" dirty="0"/>
                        <a:t>Puberty</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Consolidating understanding of physical and emotional changes and how they affect us </a:t>
                      </a:r>
                      <a:r>
                        <a:rPr lang="en-GB" sz="1000" dirty="0"/>
                        <a:t>(animations</a:t>
                      </a:r>
                      <a:r>
                        <a:rPr lang="en-GB" sz="1000" baseline="0" dirty="0"/>
                        <a:t> used – the Female and Male Reproductive Systems)</a:t>
                      </a:r>
                      <a:endParaRPr lang="en-GB" sz="1000" dirty="0"/>
                    </a:p>
                  </a:txBody>
                  <a:tcPr marL="76620" marR="76620" marT="38312" marB="38312"/>
                </a:tc>
                <a:extLst>
                  <a:ext uri="{0D108BD9-81ED-4DB2-BD59-A6C34878D82A}">
                    <a16:rowId xmlns:a16="http://schemas.microsoft.com/office/drawing/2014/main" val="10006"/>
                  </a:ext>
                </a:extLst>
              </a:tr>
              <a:tr h="465940">
                <a:tc>
                  <a:txBody>
                    <a:bodyPr/>
                    <a:lstStyle/>
                    <a:p>
                      <a:pPr algn="ctr"/>
                      <a:endParaRPr lang="en-GB" sz="1600" b="1" dirty="0"/>
                    </a:p>
                  </a:txBody>
                  <a:tcPr marL="76620" marR="76620" marT="38312" marB="38312"/>
                </a:tc>
                <a:tc>
                  <a:txBody>
                    <a:bodyPr/>
                    <a:lstStyle/>
                    <a:p>
                      <a:pPr algn="ctr"/>
                      <a:r>
                        <a:rPr lang="en-GB" sz="1600" dirty="0"/>
                        <a:t>Girl talk / boy talk</a:t>
                      </a:r>
                      <a:endParaRPr lang="en-GB" sz="1600" b="1" dirty="0"/>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A chance to ask questions and reflect (single sex) </a:t>
                      </a:r>
                      <a:r>
                        <a:rPr lang="en-GB" sz="1000" dirty="0"/>
                        <a:t>(animations</a:t>
                      </a:r>
                      <a:r>
                        <a:rPr lang="en-GB" sz="1000" baseline="0" dirty="0"/>
                        <a:t> used – the Female and Male Reproductive Systems)</a:t>
                      </a:r>
                      <a:endParaRPr lang="en-GB" sz="1600" dirty="0"/>
                    </a:p>
                  </a:txBody>
                  <a:tcPr marL="76620" marR="76620" marT="38312" marB="38312"/>
                </a:tc>
                <a:extLst>
                  <a:ext uri="{0D108BD9-81ED-4DB2-BD59-A6C34878D82A}">
                    <a16:rowId xmlns:a16="http://schemas.microsoft.com/office/drawing/2014/main" val="10007"/>
                  </a:ext>
                </a:extLst>
              </a:tr>
              <a:tr h="465940">
                <a:tc>
                  <a:txBody>
                    <a:bodyPr/>
                    <a:lstStyle/>
                    <a:p>
                      <a:pPr algn="ctr"/>
                      <a:endParaRPr lang="en-GB" sz="1600" b="1" dirty="0"/>
                    </a:p>
                  </a:txBody>
                  <a:tcPr marL="76620" marR="76620" marT="38312" marB="38312"/>
                </a:tc>
                <a:tc>
                  <a:txBody>
                    <a:bodyPr/>
                    <a:lstStyle/>
                    <a:p>
                      <a:pPr algn="ctr"/>
                      <a:r>
                        <a:rPr lang="en-GB" sz="1600" dirty="0">
                          <a:highlight>
                            <a:srgbClr val="FFFF00"/>
                          </a:highlight>
                        </a:rPr>
                        <a:t>Conception to birth</a:t>
                      </a:r>
                      <a:endParaRPr lang="en-GB" sz="1600" b="1" dirty="0">
                        <a:highlight>
                          <a:srgbClr val="FFFF00"/>
                        </a:highlight>
                      </a:endParaRPr>
                    </a:p>
                  </a:txBody>
                  <a:tcPr marL="76620" marR="76620" marT="38312" marB="383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solidFill>
                          <a:highlight>
                            <a:srgbClr val="FFFF00"/>
                          </a:highlight>
                        </a:rPr>
                        <a:t>The story of pregnancy and birth </a:t>
                      </a:r>
                      <a:r>
                        <a:rPr lang="en-GB" sz="1000" dirty="0">
                          <a:solidFill>
                            <a:schemeClr val="tx1"/>
                          </a:solidFill>
                          <a:highlight>
                            <a:srgbClr val="FFFF00"/>
                          </a:highlight>
                        </a:rPr>
                        <a:t>(animations</a:t>
                      </a:r>
                      <a:r>
                        <a:rPr lang="en-GB" sz="1000" baseline="0" dirty="0">
                          <a:solidFill>
                            <a:schemeClr val="tx1"/>
                          </a:solidFill>
                          <a:highlight>
                            <a:srgbClr val="FFFF00"/>
                          </a:highlight>
                        </a:rPr>
                        <a:t> used – the Female and Male Reproductive Systems)</a:t>
                      </a:r>
                      <a:endParaRPr lang="en-GB" sz="1600" dirty="0">
                        <a:solidFill>
                          <a:schemeClr val="tx1"/>
                        </a:solidFill>
                        <a:highlight>
                          <a:srgbClr val="FFFF00"/>
                        </a:highlight>
                      </a:endParaRPr>
                    </a:p>
                  </a:txBody>
                  <a:tcPr marL="76620" marR="76620" marT="38312" marB="38312"/>
                </a:tc>
                <a:extLst>
                  <a:ext uri="{0D108BD9-81ED-4DB2-BD59-A6C34878D82A}">
                    <a16:rowId xmlns:a16="http://schemas.microsoft.com/office/drawing/2014/main" val="10008"/>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0479" y="6092049"/>
            <a:ext cx="609600" cy="609600"/>
          </a:xfrm>
          <a:prstGeom prst="rect">
            <a:avLst/>
          </a:prstGeom>
        </p:spPr>
      </p:pic>
    </p:spTree>
    <p:extLst>
      <p:ext uri="{BB962C8B-B14F-4D97-AF65-F5344CB8AC3E}">
        <p14:creationId xmlns:p14="http://schemas.microsoft.com/office/powerpoint/2010/main" val="1005395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231" y="1640134"/>
            <a:ext cx="10515600" cy="2403833"/>
          </a:xfrm>
        </p:spPr>
        <p:txBody>
          <a:bodyPr/>
          <a:lstStyle/>
          <a:p>
            <a:pPr algn="ctr"/>
            <a:r>
              <a:rPr lang="en-GB" dirty="0">
                <a:latin typeface="Tahoma" panose="020B0604030504040204" pitchFamily="34" charset="0"/>
                <a:ea typeface="Tahoma" panose="020B0604030504040204" pitchFamily="34" charset="0"/>
                <a:cs typeface="Tahoma" panose="020B0604030504040204" pitchFamily="34" charset="0"/>
              </a:rPr>
              <a:t>Objectives covered in Summer Term for each year group. </a:t>
            </a:r>
          </a:p>
        </p:txBody>
      </p:sp>
    </p:spTree>
    <p:extLst>
      <p:ext uri="{BB962C8B-B14F-4D97-AF65-F5344CB8AC3E}">
        <p14:creationId xmlns:p14="http://schemas.microsoft.com/office/powerpoint/2010/main" val="1036028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Nursery</a:t>
            </a:r>
          </a:p>
        </p:txBody>
      </p:sp>
    </p:spTree>
    <p:extLst>
      <p:ext uri="{BB962C8B-B14F-4D97-AF65-F5344CB8AC3E}">
        <p14:creationId xmlns:p14="http://schemas.microsoft.com/office/powerpoint/2010/main" val="785660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640" y="441675"/>
            <a:ext cx="10676585" cy="6131807"/>
          </a:xfrm>
          <a:prstGeom prst="rect">
            <a:avLst/>
          </a:prstGeom>
        </p:spPr>
        <p:txBody>
          <a:bodyPr wrap="square">
            <a:spAutoFit/>
          </a:bodyPr>
          <a:lstStyle/>
          <a:p>
            <a:pPr algn="ctr">
              <a:lnSpc>
                <a:spcPct val="107000"/>
              </a:lnSpc>
              <a:spcAft>
                <a:spcPts val="800"/>
              </a:spcAft>
            </a:pPr>
            <a:r>
              <a:rPr lang="en-GB" sz="2800" b="1" dirty="0">
                <a:latin typeface="Tahoma" panose="020B0604030504040204" pitchFamily="34" charset="0"/>
                <a:ea typeface="Tahoma" panose="020B0604030504040204" pitchFamily="34" charset="0"/>
                <a:cs typeface="Tahoma" panose="020B0604030504040204" pitchFamily="34" charset="0"/>
              </a:rPr>
              <a:t>Relationships</a:t>
            </a:r>
            <a:endParaRPr lang="en-GB" sz="2800" dirty="0">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800"/>
              </a:spcAft>
            </a:pPr>
            <a:r>
              <a:rPr lang="en-GB" sz="2200" dirty="0">
                <a:latin typeface="Tahoma" panose="020B0604030504040204" pitchFamily="34" charset="0"/>
                <a:ea typeface="Tahoma" panose="020B0604030504040204" pitchFamily="34" charset="0"/>
                <a:cs typeface="Tahoma" panose="020B0604030504040204" pitchFamily="34" charset="0"/>
              </a:rPr>
              <a:t> </a:t>
            </a: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my family.</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to make friends if I feel lonely.</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of the things I like about my friends.</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what to say and do if somebody is mean to me.</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use Calm Me time to manage my feelings.</a:t>
            </a:r>
          </a:p>
          <a:p>
            <a:pPr marL="342900" indent="-342900">
              <a:lnSpc>
                <a:spcPct val="107000"/>
              </a:lnSpc>
              <a:spcAft>
                <a:spcPts val="800"/>
              </a:spcAft>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work together and enjoy being with my friends.</a:t>
            </a:r>
            <a:endParaRPr lang="en-GB" sz="22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0225" y="6150736"/>
            <a:ext cx="609600" cy="609600"/>
          </a:xfrm>
          <a:prstGeom prst="rect">
            <a:avLst/>
          </a:prstGeom>
        </p:spPr>
      </p:pic>
    </p:spTree>
    <p:extLst>
      <p:ext uri="{BB962C8B-B14F-4D97-AF65-F5344CB8AC3E}">
        <p14:creationId xmlns:p14="http://schemas.microsoft.com/office/powerpoint/2010/main" val="3848483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400" y="429579"/>
            <a:ext cx="10375900" cy="501675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a:t>
            </a:r>
          </a:p>
          <a:p>
            <a:pPr algn="ctr"/>
            <a:endParaRPr lang="en-GB" sz="2800" b="1"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name parts of my body and show respect for myself.</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things I can do and some food. I can eat to be healthy.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we all start as babies and grow into children and then adults.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that I grow and change.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talk about how I feel moving to School from Nursery.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remember some fun things about Nursery this year.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1538" y="5906036"/>
            <a:ext cx="609600" cy="609600"/>
          </a:xfrm>
          <a:prstGeom prst="rect">
            <a:avLst/>
          </a:prstGeom>
        </p:spPr>
      </p:pic>
    </p:spTree>
    <p:extLst>
      <p:ext uri="{BB962C8B-B14F-4D97-AF65-F5344CB8AC3E}">
        <p14:creationId xmlns:p14="http://schemas.microsoft.com/office/powerpoint/2010/main" val="7047679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Reception</a:t>
            </a:r>
          </a:p>
        </p:txBody>
      </p:sp>
    </p:spTree>
    <p:extLst>
      <p:ext uri="{BB962C8B-B14F-4D97-AF65-F5344CB8AC3E}">
        <p14:creationId xmlns:p14="http://schemas.microsoft.com/office/powerpoint/2010/main" val="294894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4247" y="622761"/>
            <a:ext cx="10328857" cy="4924425"/>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some of the jobs I do in my family and how I feel like I belong.</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make friends to stop myself from feeling lonely.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think of ways to solve problems and stay friends.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starting to understand the impact of unkind words.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use Calm Me time to manage my feelings.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be a good friend.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6237" y="5868755"/>
            <a:ext cx="609600" cy="609600"/>
          </a:xfrm>
          <a:prstGeom prst="rect">
            <a:avLst/>
          </a:prstGeom>
        </p:spPr>
      </p:pic>
    </p:spTree>
    <p:extLst>
      <p:ext uri="{BB962C8B-B14F-4D97-AF65-F5344CB8AC3E}">
        <p14:creationId xmlns:p14="http://schemas.microsoft.com/office/powerpoint/2010/main" val="3705680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18" y="326488"/>
            <a:ext cx="10515600" cy="1325563"/>
          </a:xfrm>
        </p:spPr>
        <p:txBody>
          <a:bodyPr>
            <a:normAutofit fontScale="90000"/>
          </a:bodyPr>
          <a:lstStyle/>
          <a:p>
            <a:r>
              <a:rPr lang="en-US" sz="6000" b="1" dirty="0">
                <a:solidFill>
                  <a:schemeClr val="bg2"/>
                </a:solidFill>
                <a:latin typeface="Berlin Sans FB" panose="020E0602020502020306" pitchFamily="34" charset="0"/>
              </a:rPr>
              <a:t>School and home partnership</a:t>
            </a:r>
            <a:endParaRPr lang="en-GB" sz="6000" dirty="0">
              <a:solidFill>
                <a:schemeClr val="bg2"/>
              </a:solidFill>
              <a:latin typeface="Berlin Sans FB" panose="020E0602020502020306" pitchFamily="34" charset="0"/>
            </a:endParaRPr>
          </a:p>
        </p:txBody>
      </p:sp>
      <p:sp>
        <p:nvSpPr>
          <p:cNvPr id="3" name="Content Placeholder 2"/>
          <p:cNvSpPr>
            <a:spLocks noGrp="1"/>
          </p:cNvSpPr>
          <p:nvPr>
            <p:ph idx="1"/>
          </p:nvPr>
        </p:nvSpPr>
        <p:spPr>
          <a:noFill/>
        </p:spPr>
        <p:txBody>
          <a:bodyPr/>
          <a:lstStyle/>
          <a:p>
            <a:pPr>
              <a:lnSpc>
                <a:spcPct val="100000"/>
              </a:lnSpc>
              <a:spcBef>
                <a:spcPts val="400"/>
              </a:spcBef>
            </a:pPr>
            <a:r>
              <a:rPr lang="en-US" dirty="0">
                <a:solidFill>
                  <a:schemeClr val="bg2"/>
                </a:solidFill>
                <a:latin typeface="Tahoma" panose="020B0604030504040204" pitchFamily="34" charset="0"/>
                <a:ea typeface="Tahoma" panose="020B0604030504040204" pitchFamily="34" charset="0"/>
                <a:cs typeface="Tahoma" panose="020B0604030504040204" pitchFamily="34" charset="0"/>
              </a:rPr>
              <a:t>We aim to inform you of:</a:t>
            </a:r>
          </a:p>
          <a:p>
            <a:pPr>
              <a:lnSpc>
                <a:spcPct val="100000"/>
              </a:lnSpc>
              <a:spcBef>
                <a:spcPts val="400"/>
              </a:spcBef>
            </a:pPr>
            <a:endParaRPr lang="en-US" dirty="0">
              <a:solidFill>
                <a:srgbClr val="7B13A0"/>
              </a:solidFill>
              <a:latin typeface="Tahoma" panose="020B0604030504040204" pitchFamily="34" charset="0"/>
              <a:ea typeface="Tahoma" panose="020B0604030504040204" pitchFamily="34" charset="0"/>
              <a:cs typeface="Tahoma" panose="020B0604030504040204" pitchFamily="34" charset="0"/>
            </a:endParaRPr>
          </a:p>
          <a:p>
            <a:pPr marL="571500" indent="-571500">
              <a:lnSpc>
                <a:spcPct val="100000"/>
              </a:lnSpc>
              <a:spcBef>
                <a:spcPts val="400"/>
              </a:spcBef>
            </a:pPr>
            <a:r>
              <a:rPr lang="en-US" dirty="0">
                <a:latin typeface="Tahoma" panose="020B0604030504040204" pitchFamily="34" charset="0"/>
                <a:ea typeface="Tahoma" panose="020B0604030504040204" pitchFamily="34" charset="0"/>
                <a:cs typeface="Tahoma" panose="020B0604030504040204" pitchFamily="34" charset="0"/>
              </a:rPr>
              <a:t>the school’s legal obligations on Relationships and Sex Education (from 2020)</a:t>
            </a:r>
          </a:p>
          <a:p>
            <a:pPr marL="571500" indent="-571500">
              <a:lnSpc>
                <a:spcPct val="100000"/>
              </a:lnSpc>
              <a:spcBef>
                <a:spcPts val="400"/>
              </a:spcBef>
            </a:pPr>
            <a:r>
              <a:rPr lang="en-US" dirty="0">
                <a:latin typeface="Tahoma" panose="020B0604030504040204" pitchFamily="34" charset="0"/>
                <a:ea typeface="Tahoma" panose="020B0604030504040204" pitchFamily="34" charset="0"/>
                <a:cs typeface="Tahoma" panose="020B0604030504040204" pitchFamily="34" charset="0"/>
              </a:rPr>
              <a:t>your rights as a parent/</a:t>
            </a:r>
            <a:r>
              <a:rPr lang="en-US" dirty="0" err="1">
                <a:latin typeface="Tahoma" panose="020B0604030504040204" pitchFamily="34" charset="0"/>
                <a:ea typeface="Tahoma" panose="020B0604030504040204" pitchFamily="34" charset="0"/>
                <a:cs typeface="Tahoma" panose="020B0604030504040204" pitchFamily="34" charset="0"/>
              </a:rPr>
              <a:t>carer</a:t>
            </a:r>
            <a:endParaRPr lang="en-US" dirty="0">
              <a:latin typeface="Tahoma" panose="020B0604030504040204" pitchFamily="34" charset="0"/>
              <a:ea typeface="Tahoma" panose="020B0604030504040204" pitchFamily="34" charset="0"/>
              <a:cs typeface="Tahoma" panose="020B0604030504040204" pitchFamily="34" charset="0"/>
            </a:endParaRPr>
          </a:p>
          <a:p>
            <a:pPr marL="571500" indent="-571500">
              <a:lnSpc>
                <a:spcPct val="100000"/>
              </a:lnSpc>
              <a:spcBef>
                <a:spcPts val="400"/>
              </a:spcBef>
            </a:pPr>
            <a:r>
              <a:rPr lang="en-US" dirty="0">
                <a:latin typeface="Tahoma" panose="020B0604030504040204" pitchFamily="34" charset="0"/>
                <a:ea typeface="Tahoma" panose="020B0604030504040204" pitchFamily="34" charset="0"/>
                <a:cs typeface="Tahoma" panose="020B0604030504040204" pitchFamily="34" charset="0"/>
              </a:rPr>
              <a:t>how, what, why and when we intend to teach children and an overview of objectives covered for each year group </a:t>
            </a:r>
          </a:p>
          <a:p>
            <a:pPr marL="571500" indent="-571500">
              <a:lnSpc>
                <a:spcPct val="100000"/>
              </a:lnSpc>
              <a:spcBef>
                <a:spcPts val="400"/>
              </a:spcBef>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spcBef>
                <a:spcPts val="400"/>
              </a:spcBef>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2" descr="http://www.oswaldroad.co.uk/wp-content/themes/OswaldRoad/img/header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8992" y="150736"/>
            <a:ext cx="2053849" cy="1049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72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5600" y="294248"/>
            <a:ext cx="11671300" cy="5262979"/>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name parts of the body.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things I can do and foods I can eat to be healthy.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we all grow from babies to adults.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express how I feel about moving to Year 1.</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talk about my worries and/or the things  I am looking forward to about being in Year 1</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share my memories of the best bits of this year in Reception.</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4721" y="6012468"/>
            <a:ext cx="609600" cy="609600"/>
          </a:xfrm>
          <a:prstGeom prst="rect">
            <a:avLst/>
          </a:prstGeom>
        </p:spPr>
      </p:pic>
    </p:spTree>
    <p:extLst>
      <p:ext uri="{BB962C8B-B14F-4D97-AF65-F5344CB8AC3E}">
        <p14:creationId xmlns:p14="http://schemas.microsoft.com/office/powerpoint/2010/main" val="1464967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3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1</a:t>
            </a:r>
          </a:p>
        </p:txBody>
      </p:sp>
    </p:spTree>
    <p:extLst>
      <p:ext uri="{BB962C8B-B14F-4D97-AF65-F5344CB8AC3E}">
        <p14:creationId xmlns:p14="http://schemas.microsoft.com/office/powerpoint/2010/main" val="2288198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411" y="375917"/>
            <a:ext cx="11404600" cy="5693866"/>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r>
              <a:rPr lang="en-GB" sz="2800" dirty="0">
                <a:latin typeface="Tahoma" panose="020B0604030504040204" pitchFamily="34" charset="0"/>
                <a:ea typeface="Tahoma" panose="020B0604030504040204" pitchFamily="34" charset="0"/>
                <a:cs typeface="Tahoma" panose="020B0604030504040204" pitchFamily="34" charset="0"/>
              </a:rPr>
              <a:t> </a:t>
            </a:r>
          </a:p>
          <a:p>
            <a:pPr algn="ctr"/>
            <a:endParaRPr lang="en-GB" sz="28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members of my family and understand that there are lots of different types of families.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being a good friend means to 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appropriate ways of physical contact to greet my friends and know which ways I prefer.</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who can help me in my school community.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my qualities as person and a friend.</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why I appreciate someone who is special to me.</a:t>
            </a:r>
          </a:p>
        </p:txBody>
      </p:sp>
    </p:spTree>
    <p:extLst>
      <p:ext uri="{BB962C8B-B14F-4D97-AF65-F5344CB8AC3E}">
        <p14:creationId xmlns:p14="http://schemas.microsoft.com/office/powerpoint/2010/main" val="547973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264" y="353404"/>
            <a:ext cx="11290300" cy="5693866"/>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pPr algn="ctr"/>
            <a:endParaRPr lang="en-GB" sz="2800" b="1"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starting to understand the life cycles of animals and humans.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some things about me that have changed and some things about me that have stayed the same.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how my body has changed since I was a baby.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parts of the body that make boys different to girls and can use the correct names for these: penis, testicles, vagina.</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every time I learn something new I change a little bit.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changes that have happened in my life.</a:t>
            </a:r>
          </a:p>
        </p:txBody>
      </p:sp>
    </p:spTree>
    <p:extLst>
      <p:ext uri="{BB962C8B-B14F-4D97-AF65-F5344CB8AC3E}">
        <p14:creationId xmlns:p14="http://schemas.microsoft.com/office/powerpoint/2010/main" val="3305657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2</a:t>
            </a:r>
          </a:p>
        </p:txBody>
      </p:sp>
    </p:spTree>
    <p:extLst>
      <p:ext uri="{BB962C8B-B14F-4D97-AF65-F5344CB8AC3E}">
        <p14:creationId xmlns:p14="http://schemas.microsoft.com/office/powerpoint/2010/main" val="3404209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 y="334645"/>
            <a:ext cx="10693400"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different members of my family, understand my relationship with each of them and know why it is important to share and cooperate.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there are lots of forms of physical contact within a family and that some of this is acceptable and some is not.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some of the things that cause conflict with my friends.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sometimes it is good to keep a secret and sometimes it is not good to keep a secret.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recognise and appreciate people who can help me in my family, my school and my community.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express my appreciation for the people in my special relationships.</a:t>
            </a:r>
          </a:p>
        </p:txBody>
      </p:sp>
    </p:spTree>
    <p:extLst>
      <p:ext uri="{BB962C8B-B14F-4D97-AF65-F5344CB8AC3E}">
        <p14:creationId xmlns:p14="http://schemas.microsoft.com/office/powerpoint/2010/main" val="4166281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204044"/>
            <a:ext cx="11506200" cy="6278642"/>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cycles of life in nature.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the natural process of growing from young to old and understand that this is not in my control.</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how my body has changed since I was a baby and where I am on the continuum from young to old.</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the physical differences between boys and girls, use the correct names for parts of the body (penis, testicles, vagina) and appreciate that some parts of my body are private.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there are different types of touch and can tell you which ones I like and don’t like.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3.</a:t>
            </a:r>
          </a:p>
        </p:txBody>
      </p:sp>
    </p:spTree>
    <p:extLst>
      <p:ext uri="{BB962C8B-B14F-4D97-AF65-F5344CB8AC3E}">
        <p14:creationId xmlns:p14="http://schemas.microsoft.com/office/powerpoint/2010/main" val="11589778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3 </a:t>
            </a:r>
          </a:p>
        </p:txBody>
      </p:sp>
    </p:spTree>
    <p:extLst>
      <p:ext uri="{BB962C8B-B14F-4D97-AF65-F5344CB8AC3E}">
        <p14:creationId xmlns:p14="http://schemas.microsoft.com/office/powerpoint/2010/main" val="708756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72" y="430284"/>
            <a:ext cx="11410681"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the roles and responsibilities of each member of my family and can reflect on the expectations for males and females.</a:t>
            </a:r>
          </a:p>
          <a:p>
            <a:r>
              <a:rPr lang="en-GB" sz="2200" dirty="0">
                <a:latin typeface="Tahoma" panose="020B0604030504040204" pitchFamily="34" charset="0"/>
                <a:ea typeface="Tahoma" panose="020B0604030504040204" pitchFamily="34" charset="0"/>
                <a:cs typeface="Tahoma" panose="020B0604030504040204" pitchFamily="34" charset="0"/>
              </a:rPr>
              <a:t> </a:t>
            </a: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and put into practice some of the skills of friendship, e.g. taking turns, being a good listener.</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and can use some strategies for keeping myself safe.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some of the actions and work of people around the world help and influence my life.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my needs and rights are shared by children around the world and can identify how our lives may be different.</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express my appreciation to my friends and family.</a:t>
            </a:r>
          </a:p>
        </p:txBody>
      </p:sp>
    </p:spTree>
    <p:extLst>
      <p:ext uri="{BB962C8B-B14F-4D97-AF65-F5344CB8AC3E}">
        <p14:creationId xmlns:p14="http://schemas.microsoft.com/office/powerpoint/2010/main" val="1835223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72" y="-97750"/>
            <a:ext cx="11410681" cy="6955750"/>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in animals and humans lots of changes happen between conception and growing up, and that usually it is the female who has the baby.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babies grow and develop in the mother’s uterus I understand what a baby needs to live and grow.</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boys’ and girls’ bodies need to change so that when they grow up their bodies can make babies I can identify how boys’ and girls’ bodies change on the outside during this growing up process.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how boys’ and girls’ bodies change on the inside during the growing up process and can tell you why these changes are necessary so that their bodies can make babies when they grow up.</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start to recognise stereotypical ideas I might have about parenting and family roles.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4.</a:t>
            </a:r>
          </a:p>
        </p:txBody>
      </p:sp>
    </p:spTree>
    <p:extLst>
      <p:ext uri="{BB962C8B-B14F-4D97-AF65-F5344CB8AC3E}">
        <p14:creationId xmlns:p14="http://schemas.microsoft.com/office/powerpoint/2010/main" val="3041215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955" y="2271199"/>
            <a:ext cx="11899006" cy="2635652"/>
          </a:xfrm>
        </p:spPr>
        <p:txBody>
          <a:bodyPr>
            <a:normAutofit fontScale="90000"/>
          </a:bodyPr>
          <a:lstStyle/>
          <a:p>
            <a:r>
              <a:rPr lang="en-GB" sz="2400" dirty="0">
                <a:latin typeface="Tahoma" panose="020B0604030504040204" pitchFamily="34" charset="0"/>
                <a:ea typeface="Tahoma" panose="020B0604030504040204" pitchFamily="34" charset="0"/>
                <a:cs typeface="Tahoma" panose="020B0604030504040204" pitchFamily="34" charset="0"/>
              </a:rPr>
              <a:t>At Oswald Road, we teach 1 PSHE lesson per week, lasting 45 minutes – 1 hour. The scheme we follow is Jigsaw. This is split into 6 units:</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Autumn 1 – Being Me</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Autumn 2 – Celebrating Differences</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Spring 1 – Dreams and Goals</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Spring 2 – Healthy me</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Our RSE units are taught in the Summer term.</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These are:</a:t>
            </a:r>
            <a:br>
              <a:rPr lang="en-GB" sz="2400" dirty="0">
                <a:latin typeface="Tahoma" panose="020B0604030504040204" pitchFamily="34" charset="0"/>
                <a:ea typeface="Tahoma" panose="020B0604030504040204" pitchFamily="34" charset="0"/>
                <a:cs typeface="Tahoma" panose="020B0604030504040204" pitchFamily="34" charset="0"/>
              </a:rPr>
            </a:b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Summer 1 - Relationships</a:t>
            </a:r>
            <a:br>
              <a:rPr lang="en-GB" sz="2400" dirty="0">
                <a:latin typeface="Tahoma" panose="020B0604030504040204" pitchFamily="34" charset="0"/>
                <a:ea typeface="Tahoma" panose="020B0604030504040204" pitchFamily="34" charset="0"/>
                <a:cs typeface="Tahoma" panose="020B0604030504040204" pitchFamily="34" charset="0"/>
              </a:rPr>
            </a:br>
            <a:r>
              <a:rPr lang="en-GB" sz="2400" dirty="0">
                <a:latin typeface="Tahoma" panose="020B0604030504040204" pitchFamily="34" charset="0"/>
                <a:ea typeface="Tahoma" panose="020B0604030504040204" pitchFamily="34" charset="0"/>
                <a:cs typeface="Tahoma" panose="020B0604030504040204" pitchFamily="34" charset="0"/>
              </a:rPr>
              <a:t>Summer 2 - Changing Me</a:t>
            </a:r>
            <a:br>
              <a:rPr lang="en-GB" dirty="0"/>
            </a:br>
            <a:endParaRPr lang="en-GB" dirty="0"/>
          </a:p>
        </p:txBody>
      </p:sp>
      <p:pic>
        <p:nvPicPr>
          <p:cNvPr id="4" name="Picture 3"/>
          <p:cNvPicPr>
            <a:picLocks noChangeAspect="1"/>
          </p:cNvPicPr>
          <p:nvPr/>
        </p:nvPicPr>
        <p:blipFill>
          <a:blip r:embed="rId2"/>
          <a:stretch>
            <a:fillRect/>
          </a:stretch>
        </p:blipFill>
        <p:spPr>
          <a:xfrm>
            <a:off x="6803337" y="2588654"/>
            <a:ext cx="4873574" cy="3128047"/>
          </a:xfrm>
          <a:prstGeom prst="rect">
            <a:avLst/>
          </a:prstGeom>
        </p:spPr>
      </p:pic>
    </p:spTree>
    <p:extLst>
      <p:ext uri="{BB962C8B-B14F-4D97-AF65-F5344CB8AC3E}">
        <p14:creationId xmlns:p14="http://schemas.microsoft.com/office/powerpoint/2010/main" val="964100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4</a:t>
            </a:r>
          </a:p>
        </p:txBody>
      </p:sp>
    </p:spTree>
    <p:extLst>
      <p:ext uri="{BB962C8B-B14F-4D97-AF65-F5344CB8AC3E}">
        <p14:creationId xmlns:p14="http://schemas.microsoft.com/office/powerpoint/2010/main" val="2753516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68744"/>
            <a:ext cx="11633200" cy="6032421"/>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p>
          <a:p>
            <a:pPr algn="ctr"/>
            <a:r>
              <a:rPr lang="en-GB" sz="2800" b="1" dirty="0">
                <a:latin typeface="Tahoma" panose="020B0604030504040204" pitchFamily="34" charset="0"/>
                <a:ea typeface="Tahoma" panose="020B0604030504040204" pitchFamily="34" charset="0"/>
                <a:cs typeface="Tahoma" panose="020B0604030504040204" pitchFamily="34" charset="0"/>
              </a:rPr>
              <a:t> </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situations that can cause jealousy.</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someone I love and can express why they are special to 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tell you about someone I know that I no longer see.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how friendships change, know how to make new friends and how to manage when I fall out with my friends.</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what having a boyfriend/girlfriend might mean and that it is a special relationship for when I am older.</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show love and appreciation to the people and animals who are special to me.</a:t>
            </a:r>
          </a:p>
        </p:txBody>
      </p:sp>
    </p:spTree>
    <p:extLst>
      <p:ext uri="{BB962C8B-B14F-4D97-AF65-F5344CB8AC3E}">
        <p14:creationId xmlns:p14="http://schemas.microsoft.com/office/powerpoint/2010/main" val="3290610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1021109"/>
            <a:ext cx="6096000" cy="1200329"/>
          </a:xfrm>
          <a:prstGeom prst="rect">
            <a:avLst/>
          </a:prstGeom>
        </p:spPr>
        <p:txBody>
          <a:bodyPr>
            <a:spAutoFit/>
          </a:bodyPr>
          <a:lstStyle/>
          <a:p>
            <a:r>
              <a:rPr lang="en-GB" dirty="0"/>
              <a:t>I understand that some of my personal characteristics have come from my birth parents and that this happens because I am made from the joining of their egg and sperm.</a:t>
            </a:r>
          </a:p>
          <a:p>
            <a:endParaRPr lang="en-GB" dirty="0"/>
          </a:p>
        </p:txBody>
      </p:sp>
      <p:sp>
        <p:nvSpPr>
          <p:cNvPr id="3" name="Rectangle 2"/>
          <p:cNvSpPr/>
          <p:nvPr/>
        </p:nvSpPr>
        <p:spPr>
          <a:xfrm>
            <a:off x="584200" y="973497"/>
            <a:ext cx="11163300" cy="2207656"/>
          </a:xfrm>
          <a:prstGeom prst="rect">
            <a:avLst/>
          </a:prstGeom>
        </p:spPr>
        <p:txBody>
          <a:bodyPr wrap="square">
            <a:spAutoFit/>
          </a:bodyPr>
          <a:lstStyle/>
          <a:p>
            <a:pPr algn="ctr">
              <a:lnSpc>
                <a:spcPct val="107000"/>
              </a:lnSpc>
              <a:spcAft>
                <a:spcPts val="800"/>
              </a:spcAft>
            </a:pPr>
            <a:r>
              <a:rPr lang="en-GB" sz="2800" b="1" dirty="0">
                <a:latin typeface="Tahoma" panose="020B0604030504040204" pitchFamily="34" charset="0"/>
                <a:ea typeface="Tahoma" panose="020B0604030504040204" pitchFamily="34" charset="0"/>
                <a:cs typeface="Tahoma" panose="020B0604030504040204" pitchFamily="34" charset="0"/>
              </a:rPr>
              <a:t>Changing me </a:t>
            </a:r>
          </a:p>
          <a:p>
            <a:pPr>
              <a:lnSpc>
                <a:spcPct val="107000"/>
              </a:lnSpc>
              <a:spcAft>
                <a:spcPts val="800"/>
              </a:spcAft>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07000"/>
              </a:lnSpc>
              <a:spcAft>
                <a:spcPts val="800"/>
              </a:spcAft>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some of my personal characteristics have come from my birth parents and that this happens because I am made from the joining of their egg and sperm.</a:t>
            </a:r>
            <a:endParaRPr lang="en-GB" sz="220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7080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800" y="914776"/>
            <a:ext cx="11494036" cy="4401205"/>
          </a:xfrm>
          <a:prstGeom prst="rect">
            <a:avLst/>
          </a:prstGeom>
        </p:spPr>
        <p:txBody>
          <a:bodyPr wrap="square">
            <a:spAutoFit/>
          </a:bodyPr>
          <a:lstStyle/>
          <a:p>
            <a:pPr marL="342900" indent="-342900">
              <a:buFont typeface="Arial" panose="020B0604020202020204" pitchFamily="34" charset="0"/>
              <a:buChar char="•"/>
            </a:pPr>
            <a:r>
              <a:rPr lang="en-GB" sz="2200" dirty="0">
                <a:solidFill>
                  <a:srgbClr val="FFFF00"/>
                </a:solidFill>
                <a:latin typeface="Tahoma" panose="020B0604030504040204" pitchFamily="34" charset="0"/>
                <a:ea typeface="Tahoma" panose="020B0604030504040204" pitchFamily="34" charset="0"/>
                <a:cs typeface="Tahoma" panose="020B0604030504040204" pitchFamily="34" charset="0"/>
              </a:rPr>
              <a:t>I can correctly label the internal and external parts of male and female bodies that are necessary for making a baby.</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r>
              <a:rPr lang="en-GB" sz="1600" dirty="0">
                <a:latin typeface="Tahoma" panose="020B0604030504040204" pitchFamily="34" charset="0"/>
                <a:ea typeface="Tahoma" panose="020B0604030504040204" pitchFamily="34" charset="0"/>
                <a:cs typeface="Tahoma" panose="020B0604030504040204" pitchFamily="34" charset="0"/>
              </a:rPr>
              <a:t>Example script for lesson:</a:t>
            </a:r>
          </a:p>
          <a:p>
            <a:endParaRPr lang="en-GB" sz="1600" dirty="0">
              <a:latin typeface="Tahoma" panose="020B0604030504040204" pitchFamily="34" charset="0"/>
              <a:ea typeface="Tahoma" panose="020B0604030504040204" pitchFamily="34" charset="0"/>
              <a:cs typeface="Tahoma" panose="020B0604030504040204" pitchFamily="34" charset="0"/>
            </a:endParaRPr>
          </a:p>
          <a:p>
            <a:r>
              <a:rPr lang="en-GB" sz="1600" dirty="0">
                <a:latin typeface="Tahoma" panose="020B0604030504040204" pitchFamily="34" charset="0"/>
                <a:ea typeface="Tahoma" panose="020B0604030504040204" pitchFamily="34" charset="0"/>
                <a:cs typeface="Tahoma" panose="020B0604030504040204" pitchFamily="34" charset="0"/>
              </a:rPr>
              <a:t>It’s amazing how a baby starts to grow when a man’s sperm and a woman’s ovum meet and join together. This can happen when a grownup man and woman share an especially close and loving embrace which allows the sperm to be released through the penis into the vagina. People refer to this as ‘making love’ or ‘having sex’ or sexual intercourse (children will probably have heard these expressions before, but may not really understand what sexual intercourse really means) It’s an intimate, loving and very private part of a grown-up relationship. From the vagina, the sperm can swim through the womb/</a:t>
            </a:r>
          </a:p>
          <a:p>
            <a:r>
              <a:rPr lang="en-GB" sz="1600" dirty="0">
                <a:latin typeface="Tahoma" panose="020B0604030504040204" pitchFamily="34" charset="0"/>
                <a:ea typeface="Tahoma" panose="020B0604030504040204" pitchFamily="34" charset="0"/>
                <a:cs typeface="Tahoma" panose="020B0604030504040204" pitchFamily="34" charset="0"/>
              </a:rPr>
              <a:t>uterus into the tubes that lead from the ovaries. If they meet an egg/ovum there, one of them may ‘fertilise’ it - join with it so that it starts growing into a baby. This is called conception. The fertilised egg settles into the soft lining of the mother’s womb, where it will grow until it is big enough to be born 40 weeks/(9 months). The baby will get half of its genes from the mother’s egg/ovum and half its genes from the father’s sperm.</a:t>
            </a:r>
          </a:p>
          <a:p>
            <a:endParaRPr lang="en-GB" sz="16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6236" y="5957552"/>
            <a:ext cx="609600" cy="609600"/>
          </a:xfrm>
          <a:prstGeom prst="rect">
            <a:avLst/>
          </a:prstGeom>
        </p:spPr>
      </p:pic>
    </p:spTree>
    <p:extLst>
      <p:ext uri="{BB962C8B-B14F-4D97-AF65-F5344CB8AC3E}">
        <p14:creationId xmlns:p14="http://schemas.microsoft.com/office/powerpoint/2010/main" val="2269558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472" y="970908"/>
            <a:ext cx="11489028" cy="1046440"/>
          </a:xfrm>
          <a:prstGeom prst="rect">
            <a:avLst/>
          </a:prstGeom>
        </p:spPr>
        <p:txBody>
          <a:bodyPr wrap="square">
            <a:spAutoFit/>
          </a:bodyPr>
          <a:lstStyle/>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describe how a girl’s body changes in order for her to be able to have babies when she is an adult, and that menstruation (having periods) is a natural part of this.</a:t>
            </a:r>
          </a:p>
          <a:p>
            <a:endParaRPr lang="en-GB" dirty="0"/>
          </a:p>
        </p:txBody>
      </p:sp>
      <p:sp>
        <p:nvSpPr>
          <p:cNvPr id="3" name="Rectangle 2"/>
          <p:cNvSpPr/>
          <p:nvPr/>
        </p:nvSpPr>
        <p:spPr>
          <a:xfrm>
            <a:off x="258472" y="2017348"/>
            <a:ext cx="11616028" cy="4524315"/>
          </a:xfrm>
          <a:prstGeom prst="rect">
            <a:avLst/>
          </a:prstGeom>
        </p:spPr>
        <p:txBody>
          <a:bodyPr wrap="square">
            <a:spAutoFit/>
          </a:bodyPr>
          <a:lstStyle/>
          <a:p>
            <a:r>
              <a:rPr lang="en-GB" sz="1600" dirty="0"/>
              <a:t>Example script for lesson:</a:t>
            </a:r>
          </a:p>
          <a:p>
            <a:endParaRPr lang="en-GB" sz="1600" dirty="0"/>
          </a:p>
          <a:p>
            <a:r>
              <a:rPr lang="en-GB" sz="1600" dirty="0"/>
              <a:t>When a girl’s body reaches puberty the eggs (ova) in her ovaries start to mature. Puberty can happen any time between the ages of 10 and 14, but it is different for everyone so we shouldn’t worry if we start puberty earlier or later than our friends.</a:t>
            </a:r>
          </a:p>
          <a:p>
            <a:r>
              <a:rPr lang="en-GB" sz="1600" dirty="0"/>
              <a:t>• Once a month, one of the tiny eggs (ova) stored in the woman’s ovaries is released. It passes into the fallopian tube and then into the womb/ uterus.</a:t>
            </a:r>
          </a:p>
          <a:p>
            <a:r>
              <a:rPr lang="en-GB" sz="1600" dirty="0"/>
              <a:t>• If the egg (ovum) meets a man’s sperm at this point, the egg will be fertilised and a baby will start to grow. This is called conception.</a:t>
            </a:r>
          </a:p>
          <a:p>
            <a:r>
              <a:rPr lang="en-GB" sz="1600" dirty="0"/>
              <a:t>• Every month the womb/ uterus makes a thick, soft, spongy lining with an extra supply of blood to provide all the nutrients that a baby would need.</a:t>
            </a:r>
          </a:p>
          <a:p>
            <a:r>
              <a:rPr lang="en-GB" sz="1600" dirty="0"/>
              <a:t>• If an egg is fertilised it settles into this soft lining of the womb/uterus and develops into a baby.</a:t>
            </a:r>
          </a:p>
          <a:p>
            <a:r>
              <a:rPr lang="en-GB" sz="1600" dirty="0"/>
              <a:t>• If an egg (ovum) isn’t fertilised by a sperm, then the lining of the womb isn’t needed. The lining breaks up and the spare blood it</a:t>
            </a:r>
          </a:p>
          <a:p>
            <a:r>
              <a:rPr lang="en-GB" sz="1600" dirty="0"/>
              <a:t>contains passes out of the woman’s body through her vagina and vulva. This is what is called ‘having a period’.</a:t>
            </a:r>
          </a:p>
          <a:p>
            <a:r>
              <a:rPr lang="en-GB" sz="1600" dirty="0"/>
              <a:t>•Unlike when we cut ourselves, this flow of blood is normal and natural for a girl who has reached puberty. It shows that the girl’s/</a:t>
            </a:r>
          </a:p>
          <a:p>
            <a:r>
              <a:rPr lang="en-GB" sz="1600" dirty="0"/>
              <a:t>woman’s body is working as it should.</a:t>
            </a:r>
          </a:p>
          <a:p>
            <a:r>
              <a:rPr lang="en-GB" sz="1600" dirty="0"/>
              <a:t>• Girls and women need to soak up the blood (menstrual flow) as it comes out of the vagina/vulva. They can use an absorbent towel</a:t>
            </a:r>
          </a:p>
          <a:p>
            <a:r>
              <a:rPr lang="en-GB" sz="1600" dirty="0"/>
              <a:t>which they wear in their underwear, or a tampon which they insert into the vagina. It is important that these are changed regularly.</a:t>
            </a:r>
          </a:p>
          <a:p>
            <a:r>
              <a:rPr lang="en-GB" sz="1600" dirty="0"/>
              <a:t>• The amount of blood leaving the body varies from woman to woman, but on average it’s about two tablespoons worth, or enough to fill an egg cup. Most women have periods once a month until they are in their fifties when they gradually stop.</a:t>
            </a:r>
          </a:p>
        </p:txBody>
      </p:sp>
    </p:spTree>
    <p:extLst>
      <p:ext uri="{BB962C8B-B14F-4D97-AF65-F5344CB8AC3E}">
        <p14:creationId xmlns:p14="http://schemas.microsoft.com/office/powerpoint/2010/main" val="1494507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8432" y="1826654"/>
            <a:ext cx="10669968" cy="3139321"/>
          </a:xfrm>
          <a:prstGeom prst="rect">
            <a:avLst/>
          </a:prstGeom>
        </p:spPr>
        <p:txBody>
          <a:bodyPr wrap="square">
            <a:spAutoFit/>
          </a:bodyPr>
          <a:lstStyle/>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the circle of change works and can apply it to changes I want to make in my life.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changes that have been and may continue to be outside of my control that I learnt to accept.</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5.</a:t>
            </a:r>
          </a:p>
        </p:txBody>
      </p:sp>
    </p:spTree>
    <p:extLst>
      <p:ext uri="{BB962C8B-B14F-4D97-AF65-F5344CB8AC3E}">
        <p14:creationId xmlns:p14="http://schemas.microsoft.com/office/powerpoint/2010/main" val="2852200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5</a:t>
            </a:r>
          </a:p>
        </p:txBody>
      </p:sp>
    </p:spTree>
    <p:extLst>
      <p:ext uri="{BB962C8B-B14F-4D97-AF65-F5344CB8AC3E}">
        <p14:creationId xmlns:p14="http://schemas.microsoft.com/office/powerpoint/2010/main" val="2799445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 y="335846"/>
            <a:ext cx="11607800"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 </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have an accurate picture of who I am as a person in terms of my characteristics and personal qualities.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belonging to an online community can have positive and negative consequences.</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there are rights and responsibilities in an online community or social network.</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there are rights and responsibilities when playing a game online.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when I am spending too much time using devices (screen time).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to stay safe when using technology to communicate with my friends.</a:t>
            </a:r>
          </a:p>
        </p:txBody>
      </p:sp>
    </p:spTree>
    <p:extLst>
      <p:ext uri="{BB962C8B-B14F-4D97-AF65-F5344CB8AC3E}">
        <p14:creationId xmlns:p14="http://schemas.microsoft.com/office/powerpoint/2010/main" val="360947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874236"/>
            <a:ext cx="11074400" cy="1538883"/>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 </a:t>
            </a:r>
          </a:p>
          <a:p>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aware of my own self-image and how my body image fits into that.</a:t>
            </a:r>
          </a:p>
        </p:txBody>
      </p:sp>
    </p:spTree>
    <p:extLst>
      <p:ext uri="{BB962C8B-B14F-4D97-AF65-F5344CB8AC3E}">
        <p14:creationId xmlns:p14="http://schemas.microsoft.com/office/powerpoint/2010/main" val="929023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6" y="0"/>
            <a:ext cx="11737075" cy="6986528"/>
          </a:xfrm>
          <a:prstGeom prst="rect">
            <a:avLst/>
          </a:prstGeom>
        </p:spPr>
        <p:txBody>
          <a:bodyPr wrap="square">
            <a:spAutoFit/>
          </a:bodyPr>
          <a:lstStyle/>
          <a:p>
            <a:pPr marL="285750" indent="-28575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a girl’s body changes during puberty and understand the importance of looking after yourself physically and emotionally.</a:t>
            </a:r>
          </a:p>
          <a:p>
            <a:endParaRPr lang="en-GB" sz="2200" dirty="0">
              <a:latin typeface="Tahoma" panose="020B0604030504040204" pitchFamily="34" charset="0"/>
              <a:ea typeface="Tahoma" panose="020B0604030504040204" pitchFamily="34" charset="0"/>
              <a:cs typeface="Tahoma" panose="020B0604030504040204" pitchFamily="34" charset="0"/>
            </a:endParaRPr>
          </a:p>
          <a:p>
            <a:r>
              <a:rPr lang="en-GB" sz="1200" dirty="0"/>
              <a:t>Script example from lesson:</a:t>
            </a:r>
          </a:p>
          <a:p>
            <a:r>
              <a:rPr lang="en-GB" sz="1600" dirty="0"/>
              <a:t>When a girl’s body reaches puberty the eggs (ova) in her ovaries start to mature. Puberty can happen any time between the ages of 10 and 14, but it is different for everyone so we shouldn’t worry if we start puberty earlier or later than our friends. • A female’s reproductive system has five main parts (refer to the animation). The vulva isn’t labelled in the animation, but that is the name for the outside parts of a woman’s private parts (genitals). • Once a month, the woman’s oestrogen levels rise in her ovaries and one of the tiny eggs (ova) stored there is released. It passes into the fallopian tube and then into the womb/ uterus. Oestrogen is a hormone (chemical) in the woman’s ovaries. The oestrogen also causes the womb/uterus lining to thicken getting it ready with an extra supply of blood in case the woman becomes pregnant with a baby. • If sexual intercourse happens between a man and a woman, the man’s sperm is released into the woman’s vagina and they travel up through the cervix. (At this point you can explain that having a baby is a choice, and that some people choose to have protected sex and to stop the sperm and egg from meeting. You don’t need to go into details about contraception, but simply say there are different ways that protected sex can happen and they will learn about this when they are older and ready for this information). Can you remember the facts about menstruation? Do you know what sanitary products look like and how they are used? What questions or worries do you think girls a bit younger than you might have when they think about puberty? • If the egg (ovum) meets a sperm, the egg will be fertilised and a baby will start to grow. This is called conception. The baby at this point is called an embryo. • If an egg is fertilised it settles into this soft lining of the womb/uterus and the embryo develops into a baby. • If an egg (ovum) isn’t fertilised by a sperm, then the lining of the womb isn’t needed. The lining breaks up and the spare blood it contains passes out of the woman’s body through her vagina and vulva. This is what is called ‘having a period’. • Unlike when we cut ourselves, this flow of blood is normal and natural for a girl who has reached puberty. It shows that the girl’s/ woman’s body is working as it should. • The same cycle (the menstrual cycle) repeats itself once a month. The exact number of days between periods is different for every woman, but it is usually between 21 and 35 days. • Girls and women need to soak up the blood (menstrual flow) as it comes out of the vagina/vulva. They can use an absorbent towel which they wear in their underwear, or a tampon which they insert into the vagina. It is important that these are changed regularly. • The amount of blood leaving the body varies from woman to woman, but on average it’s about two tablespoons worth, or enough to fill an egg cup. Most women have periods once a month until they are in their fifties when they gradually stop.</a:t>
            </a:r>
          </a:p>
          <a:p>
            <a:endParaRPr lang="en-GB" dirty="0"/>
          </a:p>
        </p:txBody>
      </p:sp>
    </p:spTree>
    <p:extLst>
      <p:ext uri="{BB962C8B-B14F-4D97-AF65-F5344CB8AC3E}">
        <p14:creationId xmlns:p14="http://schemas.microsoft.com/office/powerpoint/2010/main" val="2867524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400" y="642802"/>
            <a:ext cx="10124489" cy="584775"/>
          </a:xfrm>
          <a:prstGeom prst="rect">
            <a:avLst/>
          </a:prstGeom>
        </p:spPr>
        <p:txBody>
          <a:bodyPr wrap="square">
            <a:spAutoFit/>
          </a:bodyPr>
          <a:lstStyle/>
          <a:p>
            <a:pPr algn="ctr"/>
            <a:r>
              <a:rPr lang="en-GB" sz="3200" dirty="0">
                <a:latin typeface="Berlin Sans FB" panose="020E0602020502020306" pitchFamily="34" charset="0"/>
              </a:rPr>
              <a:t>Compulsory status of RSE and Health Education</a:t>
            </a:r>
          </a:p>
        </p:txBody>
      </p:sp>
      <p:sp>
        <p:nvSpPr>
          <p:cNvPr id="3" name="Rectangle 2"/>
          <p:cNvSpPr/>
          <p:nvPr/>
        </p:nvSpPr>
        <p:spPr>
          <a:xfrm>
            <a:off x="3451538" y="1751527"/>
            <a:ext cx="8319752" cy="3477875"/>
          </a:xfrm>
          <a:prstGeom prst="rect">
            <a:avLst/>
          </a:prstGeom>
        </p:spPr>
        <p:txBody>
          <a:bodyPr wrap="square">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In 2017 the government passed an amendment to the Children and Social Work Bill to make RSE and Health Education statutory from Sept 2020.</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Supported by over 100 organisations, including Public Health England, Teaching Unions, NCB, </a:t>
            </a:r>
            <a:r>
              <a:rPr lang="en-GB" sz="2000" dirty="0" err="1">
                <a:latin typeface="Tahoma" panose="020B0604030504040204" pitchFamily="34" charset="0"/>
                <a:ea typeface="Tahoma" panose="020B0604030504040204" pitchFamily="34" charset="0"/>
                <a:cs typeface="Tahoma" panose="020B0604030504040204" pitchFamily="34" charset="0"/>
              </a:rPr>
              <a:t>etc</a:t>
            </a:r>
            <a:r>
              <a:rPr lang="en-GB" sz="2000" dirty="0">
                <a:latin typeface="Tahoma" panose="020B0604030504040204" pitchFamily="34" charset="0"/>
                <a:ea typeface="Tahoma" panose="020B0604030504040204" pitchFamily="34" charset="0"/>
                <a:cs typeface="Tahoma" panose="020B0604030504040204" pitchFamily="34" charset="0"/>
              </a:rPr>
              <a:t>)</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Ratified by House of Lords 24 April 2019</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Our school scheme of work, Jigsaw meets all the expectations of the </a:t>
            </a:r>
            <a:r>
              <a:rPr lang="en-GB" sz="2000" dirty="0" err="1">
                <a:latin typeface="Tahoma" panose="020B0604030504040204" pitchFamily="34" charset="0"/>
                <a:ea typeface="Tahoma" panose="020B0604030504040204" pitchFamily="34" charset="0"/>
                <a:cs typeface="Tahoma" panose="020B0604030504040204" pitchFamily="34" charset="0"/>
              </a:rPr>
              <a:t>DfE</a:t>
            </a:r>
            <a:r>
              <a:rPr lang="en-GB" sz="2000" dirty="0">
                <a:latin typeface="Tahoma" panose="020B0604030504040204" pitchFamily="34" charset="0"/>
                <a:ea typeface="Tahoma" panose="020B0604030504040204" pitchFamily="34" charset="0"/>
                <a:cs typeface="Tahoma" panose="020B0604030504040204" pitchFamily="34" charset="0"/>
              </a:rPr>
              <a:t> guidance (published April 2019) </a:t>
            </a:r>
          </a:p>
        </p:txBody>
      </p:sp>
      <p:pic>
        <p:nvPicPr>
          <p:cNvPr id="4" name="Picture 3">
            <a:extLst>
              <a:ext uri="{FF2B5EF4-FFF2-40B4-BE49-F238E27FC236}">
                <a16:creationId xmlns:a16="http://schemas.microsoft.com/office/drawing/2014/main" id="{B4F35090-00F7-4943-9A5E-39DE83A08106}"/>
              </a:ext>
            </a:extLst>
          </p:cNvPr>
          <p:cNvPicPr>
            <a:picLocks noChangeAspect="1"/>
          </p:cNvPicPr>
          <p:nvPr/>
        </p:nvPicPr>
        <p:blipFill>
          <a:blip r:embed="rId2"/>
          <a:stretch>
            <a:fillRect/>
          </a:stretch>
        </p:blipFill>
        <p:spPr>
          <a:xfrm>
            <a:off x="194032" y="1332296"/>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871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125" y="372747"/>
            <a:ext cx="12041875" cy="6124754"/>
          </a:xfrm>
          <a:prstGeom prst="rect">
            <a:avLst/>
          </a:prstGeom>
        </p:spPr>
        <p:txBody>
          <a:bodyPr wrap="square">
            <a:spAutoFit/>
          </a:bodyPr>
          <a:lstStyle/>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describe how boys’ and girls’ bodies change during puberty.</a:t>
            </a:r>
          </a:p>
          <a:p>
            <a:endParaRPr lang="en-GB" dirty="0"/>
          </a:p>
          <a:p>
            <a:r>
              <a:rPr lang="en-GB" sz="1600" dirty="0"/>
              <a:t>Example script from lesson:</a:t>
            </a:r>
          </a:p>
          <a:p>
            <a:r>
              <a:rPr lang="en-GB" sz="1600" dirty="0"/>
              <a:t>When a boy reaches puberty, his testicles start making more of a hormone called testosterone. This hormone is responsible for the changes to the boy’s body at puberty. Puberty usually starts around the age of 12, but for some boys it can be earlier and for some much later. Whatever is the right time for that boy’s body. • At puberty the boy’s testicles grow in size and start making sperm. The boy’s penis may also get bigger. Body changes on the outside include growing facial hair, and thicker hair (pubic) on the body (under the arms, around the testicles), and sometimes on the chest, arms and legs. Boys may also get taller; their voice will get deeper because of changes in their Adam’s apple (larynx) and they will become more muscular. Like the rest of puberty, these changes are individual, and not all boys develop in the same way at the same time, so we should try not to compare ourselves with what is happening to friends. • The boy’s sexual organs have 5 main parts (refer to the animation). It may also be helpful here to explain that the animation shows a circumcised penis (where the foreskin has been removed for medical or other reasons), and some boys have a circumcised penis. Other boys still have the foreskin which means the top part of the penis isn’t so visible. Emphasise that whatever is normal for them, is normal for them. It is also worth saying that there is no such thing as an ‘average sized’ penis. Every man’s is different. Can you identify the correct words to describe changes that happen to boys during puberty? • The boy’s testes are held in bags of skin called the scrotum. Inside the testes there are many tiny tubes which make the sperm. At puberty the testes start to make millions of sperm every day. These sperm carry the messages (genes) about his characteristics and are necessary to fertilise an egg to create a baby. • The sperm are stored in the epididymis. When a man becomes sexually excited the spongy tissue inside his penis fills with blood and it becomes erect (stiff). This happens so the penis can enter the vagina during sexual intercourse. • When having sexual intercourse (making love) the sperm are mixed with a special fluid called semen that give the sperm energy and keep them healthy. The semen containing the sperm then passes out of the penis which is called an ejaculation. • It is quite normal for boys and men to get ‘wet dreams’ at night where a tiny amount of the sperm and semen stored in the epididymis leaks out. This can also be another sign that puberty has started and is nothing to worry about. • During sexual intercourse, the sperm enter the woman’s vagina and swim to meet the egg to create a baby. As discussed last time, people can choose to have sex so that the sperm and egg don’t meet, this is called protected sex and there are different ways this can happen, which you will learn about when you are ready to know about this.</a:t>
            </a:r>
          </a:p>
        </p:txBody>
      </p:sp>
    </p:spTree>
    <p:extLst>
      <p:ext uri="{BB962C8B-B14F-4D97-AF65-F5344CB8AC3E}">
        <p14:creationId xmlns:p14="http://schemas.microsoft.com/office/powerpoint/2010/main" val="14414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3" y="1295738"/>
            <a:ext cx="11750722" cy="4031873"/>
          </a:xfrm>
          <a:prstGeom prst="rect">
            <a:avLst/>
          </a:prstGeom>
        </p:spPr>
        <p:txBody>
          <a:bodyPr wrap="square">
            <a:spAutoFit/>
          </a:bodyPr>
          <a:lstStyle/>
          <a:p>
            <a:pPr marL="285750" indent="-285750">
              <a:buFont typeface="Arial" panose="020B0604020202020204" pitchFamily="34" charset="0"/>
              <a:buChar char="•"/>
            </a:pPr>
            <a:r>
              <a:rPr lang="en-GB" sz="2200" dirty="0">
                <a:solidFill>
                  <a:srgbClr val="FFFF00"/>
                </a:solidFill>
                <a:latin typeface="Tahoma" panose="020B0604030504040204" pitchFamily="34" charset="0"/>
                <a:ea typeface="Tahoma" panose="020B0604030504040204" pitchFamily="34" charset="0"/>
                <a:cs typeface="Tahoma" panose="020B0604030504040204" pitchFamily="34" charset="0"/>
              </a:rPr>
              <a:t>I understand that sexual intercourse can lead to conception and that is how babies are usually made I also understand that sometimes people need IVF to help them have a baby.</a:t>
            </a: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about becoming a teenager and understand this brings growing responsibilities (age of consent).</a:t>
            </a:r>
          </a:p>
          <a:p>
            <a:pPr marL="285750" indent="-28575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when I am in Year 6.</a:t>
            </a:r>
          </a:p>
          <a:p>
            <a:endParaRPr lang="en-GB" dirty="0"/>
          </a:p>
          <a:p>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57138" y="2184042"/>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335938" y="4463603"/>
            <a:ext cx="609600" cy="609600"/>
          </a:xfrm>
          <a:prstGeom prst="rect">
            <a:avLst/>
          </a:prstGeom>
        </p:spPr>
      </p:pic>
    </p:spTree>
    <p:extLst>
      <p:ext uri="{BB962C8B-B14F-4D97-AF65-F5344CB8AC3E}">
        <p14:creationId xmlns:p14="http://schemas.microsoft.com/office/powerpoint/2010/main" val="31666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2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997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6727" y="1264031"/>
            <a:ext cx="9144000" cy="2387600"/>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Year 6</a:t>
            </a:r>
          </a:p>
        </p:txBody>
      </p:sp>
    </p:spTree>
    <p:extLst>
      <p:ext uri="{BB962C8B-B14F-4D97-AF65-F5344CB8AC3E}">
        <p14:creationId xmlns:p14="http://schemas.microsoft.com/office/powerpoint/2010/main" val="3316415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390" y="185721"/>
            <a:ext cx="11477768" cy="6278642"/>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Relationships</a:t>
            </a:r>
          </a:p>
          <a:p>
            <a:pPr algn="ctr"/>
            <a:endParaRPr lang="en-GB" sz="2200"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that it is important to take care of my mental health.</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r>
              <a:rPr lang="en-GB" sz="2200" dirty="0">
                <a:latin typeface="Tahoma" panose="020B0604030504040204" pitchFamily="34" charset="0"/>
                <a:ea typeface="Tahoma" panose="020B0604030504040204" pitchFamily="34" charset="0"/>
                <a:cs typeface="Tahoma" panose="020B0604030504040204" pitchFamily="34" charset="0"/>
              </a:rPr>
              <a:t>“Mental health is a state of wellbeing in which the individual realises his or her own abilities, can cope with the normal stresses of life, can work productively and fruitfully and is able to make a contribution to his or her own community.”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know how to take care of my mental health.</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that there are different stages of grief and that there are different types of loss that cause people to grieve.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recognise when people are trying to gain power or control.</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judge whether something online is safe and helpful for me.</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use technology positively and safely to communicate with my friends and family. </a:t>
            </a:r>
          </a:p>
        </p:txBody>
      </p:sp>
    </p:spTree>
    <p:extLst>
      <p:ext uri="{BB962C8B-B14F-4D97-AF65-F5344CB8AC3E}">
        <p14:creationId xmlns:p14="http://schemas.microsoft.com/office/powerpoint/2010/main" val="891674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1" y="559558"/>
            <a:ext cx="11891749" cy="6001643"/>
          </a:xfrm>
          <a:prstGeom prst="rect">
            <a:avLst/>
          </a:prstGeom>
        </p:spPr>
        <p:txBody>
          <a:bodyPr wrap="square">
            <a:spAutoFit/>
          </a:bodyPr>
          <a:lstStyle/>
          <a:p>
            <a:r>
              <a:rPr lang="en-GB" sz="2200" b="1" dirty="0">
                <a:latin typeface="Tahoma" panose="020B0604030504040204" pitchFamily="34" charset="0"/>
                <a:ea typeface="Tahoma" panose="020B0604030504040204" pitchFamily="34" charset="0"/>
                <a:cs typeface="Tahoma" panose="020B0604030504040204" pitchFamily="34" charset="0"/>
              </a:rPr>
              <a:t>S</a:t>
            </a:r>
            <a:r>
              <a:rPr lang="en-GB" dirty="0">
                <a:latin typeface="Tahoma" panose="020B0604030504040204" pitchFamily="34" charset="0"/>
                <a:ea typeface="Tahoma" panose="020B0604030504040204" pitchFamily="34" charset="0"/>
                <a:cs typeface="Tahoma" panose="020B0604030504040204" pitchFamily="34" charset="0"/>
              </a:rPr>
              <a:t> Stay safe by not posting or sharing private information or pictures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M</a:t>
            </a:r>
            <a:r>
              <a:rPr lang="en-GB" dirty="0">
                <a:latin typeface="Tahoma" panose="020B0604030504040204" pitchFamily="34" charset="0"/>
                <a:ea typeface="Tahoma" panose="020B0604030504040204" pitchFamily="34" charset="0"/>
                <a:cs typeface="Tahoma" panose="020B0604030504040204" pitchFamily="34" charset="0"/>
              </a:rPr>
              <a:t> Meeting someone you have met online can be dangerous. It is best not to do this at all but if you must,</a:t>
            </a:r>
          </a:p>
          <a:p>
            <a:r>
              <a:rPr lang="en-GB" dirty="0">
                <a:latin typeface="Tahoma" panose="020B0604030504040204" pitchFamily="34" charset="0"/>
                <a:ea typeface="Tahoma" panose="020B0604030504040204" pitchFamily="34" charset="0"/>
                <a:cs typeface="Tahoma" panose="020B0604030504040204" pitchFamily="34" charset="0"/>
              </a:rPr>
              <a:t>take a parent or carer with you.</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A </a:t>
            </a:r>
            <a:r>
              <a:rPr lang="en-GB" dirty="0">
                <a:latin typeface="Tahoma" panose="020B0604030504040204" pitchFamily="34" charset="0"/>
                <a:ea typeface="Tahoma" panose="020B0604030504040204" pitchFamily="34" charset="0"/>
                <a:cs typeface="Tahoma" panose="020B0604030504040204" pitchFamily="34" charset="0"/>
              </a:rPr>
              <a:t>Accepting messages and emails or opening files, pictures or links sent by someone you don’t know can be</a:t>
            </a:r>
          </a:p>
          <a:p>
            <a:r>
              <a:rPr lang="en-GB" dirty="0">
                <a:latin typeface="Tahoma" panose="020B0604030504040204" pitchFamily="34" charset="0"/>
                <a:ea typeface="Tahoma" panose="020B0604030504040204" pitchFamily="34" charset="0"/>
                <a:cs typeface="Tahoma" panose="020B0604030504040204" pitchFamily="34" charset="0"/>
              </a:rPr>
              <a:t>risky. They might contain viruses or have nasty messages or images meant to upset you.</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R </a:t>
            </a:r>
            <a:r>
              <a:rPr lang="en-GB" dirty="0">
                <a:latin typeface="Tahoma" panose="020B0604030504040204" pitchFamily="34" charset="0"/>
                <a:ea typeface="Tahoma" panose="020B0604030504040204" pitchFamily="34" charset="0"/>
                <a:cs typeface="Tahoma" panose="020B0604030504040204" pitchFamily="34" charset="0"/>
              </a:rPr>
              <a:t>Reliable information is important. People online can be whoever they want to be and say whatever they like. Many things on the internet are fake. Check things out to make sure they are true or real by asking an adult</a:t>
            </a:r>
          </a:p>
          <a:p>
            <a:r>
              <a:rPr lang="en-GB" dirty="0">
                <a:latin typeface="Tahoma" panose="020B0604030504040204" pitchFamily="34" charset="0"/>
                <a:ea typeface="Tahoma" panose="020B0604030504040204" pitchFamily="34" charset="0"/>
                <a:cs typeface="Tahoma" panose="020B0604030504040204" pitchFamily="34" charset="0"/>
              </a:rPr>
              <a:t>you trust. If you like chatting online only do this with friends and family who you know in REAL life, and use</a:t>
            </a:r>
          </a:p>
          <a:p>
            <a:r>
              <a:rPr lang="en-GB" dirty="0">
                <a:latin typeface="Tahoma" panose="020B0604030504040204" pitchFamily="34" charset="0"/>
                <a:ea typeface="Tahoma" panose="020B0604030504040204" pitchFamily="34" charset="0"/>
                <a:cs typeface="Tahoma" panose="020B0604030504040204" pitchFamily="34" charset="0"/>
              </a:rPr>
              <a:t>your privacy settings.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R</a:t>
            </a:r>
            <a:r>
              <a:rPr lang="en-GB" dirty="0">
                <a:latin typeface="Tahoma" panose="020B0604030504040204" pitchFamily="34" charset="0"/>
                <a:ea typeface="Tahoma" panose="020B0604030504040204" pitchFamily="34" charset="0"/>
                <a:cs typeface="Tahoma" panose="020B0604030504040204" pitchFamily="34" charset="0"/>
              </a:rPr>
              <a:t> Rights and Responsibilities. Remember we have the right to be treated with respect online and we have a</a:t>
            </a:r>
          </a:p>
          <a:p>
            <a:r>
              <a:rPr lang="en-GB" dirty="0">
                <a:latin typeface="Tahoma" panose="020B0604030504040204" pitchFamily="34" charset="0"/>
                <a:ea typeface="Tahoma" panose="020B0604030504040204" pitchFamily="34" charset="0"/>
                <a:cs typeface="Tahoma" panose="020B0604030504040204" pitchFamily="34" charset="0"/>
              </a:rPr>
              <a:t>responsibility we do the same for others. If you are going to be unkind to someone online (because you feel</a:t>
            </a:r>
          </a:p>
          <a:p>
            <a:r>
              <a:rPr lang="en-GB" dirty="0">
                <a:latin typeface="Tahoma" panose="020B0604030504040204" pitchFamily="34" charset="0"/>
                <a:ea typeface="Tahoma" panose="020B0604030504040204" pitchFamily="34" charset="0"/>
                <a:cs typeface="Tahoma" panose="020B0604030504040204" pitchFamily="34" charset="0"/>
              </a:rPr>
              <a:t>you want to, or because others are encouraging you to), stop and think if this is the right thing to do.</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sz="2200" b="1" dirty="0">
                <a:latin typeface="Tahoma" panose="020B0604030504040204" pitchFamily="34" charset="0"/>
                <a:ea typeface="Tahoma" panose="020B0604030504040204" pitchFamily="34" charset="0"/>
                <a:cs typeface="Tahoma" panose="020B0604030504040204" pitchFamily="34" charset="0"/>
              </a:rPr>
              <a:t>T</a:t>
            </a:r>
            <a:r>
              <a:rPr lang="en-GB" dirty="0">
                <a:latin typeface="Tahoma" panose="020B0604030504040204" pitchFamily="34" charset="0"/>
                <a:ea typeface="Tahoma" panose="020B0604030504040204" pitchFamily="34" charset="0"/>
                <a:cs typeface="Tahoma" panose="020B0604030504040204" pitchFamily="34" charset="0"/>
              </a:rPr>
              <a:t> Tell a trusted adult if something online is worrying you or a friend. If something makes you feel uncomfortable</a:t>
            </a:r>
          </a:p>
          <a:p>
            <a:r>
              <a:rPr lang="en-GB" dirty="0">
                <a:latin typeface="Tahoma" panose="020B0604030504040204" pitchFamily="34" charset="0"/>
                <a:ea typeface="Tahoma" panose="020B0604030504040204" pitchFamily="34" charset="0"/>
                <a:cs typeface="Tahoma" panose="020B0604030504040204" pitchFamily="34" charset="0"/>
              </a:rPr>
              <a:t>online, listen to your conscience and tell someone. Also speak out if there is bullying happening online to you</a:t>
            </a:r>
          </a:p>
          <a:p>
            <a:r>
              <a:rPr lang="en-GB" dirty="0">
                <a:latin typeface="Tahoma" panose="020B0604030504040204" pitchFamily="34" charset="0"/>
                <a:ea typeface="Tahoma" panose="020B0604030504040204" pitchFamily="34" charset="0"/>
                <a:cs typeface="Tahoma" panose="020B0604030504040204" pitchFamily="34" charset="0"/>
              </a:rPr>
              <a:t>or someone you know.</a:t>
            </a:r>
          </a:p>
        </p:txBody>
      </p:sp>
    </p:spTree>
    <p:extLst>
      <p:ext uri="{BB962C8B-B14F-4D97-AF65-F5344CB8AC3E}">
        <p14:creationId xmlns:p14="http://schemas.microsoft.com/office/powerpoint/2010/main" val="22310062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2137" y="335846"/>
            <a:ext cx="11491415" cy="5940088"/>
          </a:xfrm>
          <a:prstGeom prst="rect">
            <a:avLst/>
          </a:prstGeom>
        </p:spPr>
        <p:txBody>
          <a:bodyPr wrap="square">
            <a:spAutoFit/>
          </a:bodyPr>
          <a:lstStyle/>
          <a:p>
            <a:pPr algn="ctr"/>
            <a:r>
              <a:rPr lang="en-GB" sz="2800" b="1" dirty="0">
                <a:latin typeface="Tahoma" panose="020B0604030504040204" pitchFamily="34" charset="0"/>
                <a:ea typeface="Tahoma" panose="020B0604030504040204" pitchFamily="34" charset="0"/>
                <a:cs typeface="Tahoma" panose="020B0604030504040204" pitchFamily="34" charset="0"/>
              </a:rPr>
              <a:t>Changing me</a:t>
            </a:r>
          </a:p>
          <a:p>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aware of my own self-image and how my body image fits into that.</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explain how girls’ and boys’ bodies change during puberty and understand the importance of looking after yourself physically and emotionally.</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solidFill>
                  <a:srgbClr val="FFFF00"/>
                </a:solidFill>
                <a:latin typeface="Tahoma" panose="020B0604030504040204" pitchFamily="34" charset="0"/>
                <a:ea typeface="Tahoma" panose="020B0604030504040204" pitchFamily="34" charset="0"/>
                <a:cs typeface="Tahoma" panose="020B0604030504040204" pitchFamily="34" charset="0"/>
              </a:rPr>
              <a:t>I can describe how a baby develops from conception through the nine months of pregnancy, and how it is born.</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understand how being physically attracted to someone changes the nature of the relationship and what that might mean about having a girlfriend/boyfriend. </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am aware of the importance of a positive self-esteem and what I can do to develop it.</a:t>
            </a:r>
          </a:p>
          <a:p>
            <a:pPr marL="342900" indent="-342900">
              <a:buFont typeface="Arial" panose="020B0604020202020204" pitchFamily="34" charset="0"/>
              <a:buChar char="•"/>
            </a:pPr>
            <a:endParaRPr lang="en-GB" sz="2200"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GB" sz="2200" dirty="0">
                <a:latin typeface="Tahoma" panose="020B0604030504040204" pitchFamily="34" charset="0"/>
                <a:ea typeface="Tahoma" panose="020B0604030504040204" pitchFamily="34" charset="0"/>
                <a:cs typeface="Tahoma" panose="020B0604030504040204" pitchFamily="34" charset="0"/>
              </a:rPr>
              <a:t>I can identify what I am looking forward to and what worries me about the transition to secondary school.</a:t>
            </a:r>
          </a:p>
        </p:txBody>
      </p:sp>
    </p:spTree>
    <p:extLst>
      <p:ext uri="{BB962C8B-B14F-4D97-AF65-F5344CB8AC3E}">
        <p14:creationId xmlns:p14="http://schemas.microsoft.com/office/powerpoint/2010/main" val="2528897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203" y="2451502"/>
            <a:ext cx="10515600" cy="1325563"/>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Examples of materials used……</a:t>
            </a:r>
          </a:p>
        </p:txBody>
      </p:sp>
    </p:spTree>
    <p:extLst>
      <p:ext uri="{BB962C8B-B14F-4D97-AF65-F5344CB8AC3E}">
        <p14:creationId xmlns:p14="http://schemas.microsoft.com/office/powerpoint/2010/main" val="9613127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4188" y="749576"/>
            <a:ext cx="11723624" cy="5358848"/>
          </a:xfrm>
          <a:prstGeom prst="rect">
            <a:avLst/>
          </a:prstGeom>
        </p:spPr>
      </p:pic>
    </p:spTree>
    <p:extLst>
      <p:ext uri="{BB962C8B-B14F-4D97-AF65-F5344CB8AC3E}">
        <p14:creationId xmlns:p14="http://schemas.microsoft.com/office/powerpoint/2010/main" val="1751987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912" y="441701"/>
            <a:ext cx="11632176" cy="5974598"/>
          </a:xfrm>
          <a:prstGeom prst="rect">
            <a:avLst/>
          </a:prstGeom>
        </p:spPr>
      </p:pic>
    </p:spTree>
    <p:extLst>
      <p:ext uri="{BB962C8B-B14F-4D97-AF65-F5344CB8AC3E}">
        <p14:creationId xmlns:p14="http://schemas.microsoft.com/office/powerpoint/2010/main" val="3868817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912" y="295384"/>
            <a:ext cx="11632176" cy="6267231"/>
          </a:xfrm>
          <a:prstGeom prst="rect">
            <a:avLst/>
          </a:prstGeom>
        </p:spPr>
      </p:pic>
    </p:spTree>
    <p:extLst>
      <p:ext uri="{BB962C8B-B14F-4D97-AF65-F5344CB8AC3E}">
        <p14:creationId xmlns:p14="http://schemas.microsoft.com/office/powerpoint/2010/main" val="511363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7228" y="1483343"/>
            <a:ext cx="10693758" cy="4196020"/>
          </a:xfrm>
          <a:prstGeom prst="rect">
            <a:avLst/>
          </a:prstGeom>
        </p:spPr>
        <p:txBody>
          <a:bodyPr wrap="square">
            <a:spAutoFit/>
          </a:bodyPr>
          <a:lstStyle/>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After September 2020,</a:t>
            </a:r>
          </a:p>
          <a:p>
            <a:pPr>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400"/>
              </a:spcBef>
            </a:pPr>
            <a:r>
              <a:rPr lang="en-US" sz="2400" dirty="0">
                <a:highlight>
                  <a:srgbClr val="00FFFF"/>
                </a:highlight>
                <a:latin typeface="Tahoma" panose="020B0604030504040204" pitchFamily="34" charset="0"/>
                <a:ea typeface="Tahoma" panose="020B0604030504040204" pitchFamily="34" charset="0"/>
                <a:cs typeface="Tahoma" panose="020B0604030504040204" pitchFamily="34" charset="0"/>
              </a:rPr>
              <a:t>Legally:</a:t>
            </a:r>
          </a:p>
          <a:p>
            <a:pPr marL="514350" indent="-514350">
              <a:spcBef>
                <a:spcPts val="400"/>
              </a:spcBef>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Schools MUST teach the Science curriculum</a:t>
            </a:r>
          </a:p>
          <a:p>
            <a:pPr marL="514350" indent="-514350">
              <a:spcBef>
                <a:spcPts val="400"/>
              </a:spcBef>
              <a:buAutoNum type="arabicPeriod"/>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dirty="0" err="1">
                <a:latin typeface="Tahoma" panose="020B0604030504040204" pitchFamily="34" charset="0"/>
                <a:ea typeface="Tahoma" panose="020B0604030504040204" pitchFamily="34" charset="0"/>
                <a:cs typeface="Tahoma" panose="020B0604030504040204" pitchFamily="34" charset="0"/>
              </a:rPr>
              <a:t>DfE</a:t>
            </a:r>
            <a:r>
              <a:rPr lang="en-US" sz="2400" dirty="0">
                <a:latin typeface="Tahoma" panose="020B0604030504040204" pitchFamily="34" charset="0"/>
                <a:ea typeface="Tahoma" panose="020B0604030504040204" pitchFamily="34" charset="0"/>
                <a:cs typeface="Tahoma" panose="020B0604030504040204" pitchFamily="34" charset="0"/>
              </a:rPr>
              <a:t> guidance 2019 states that Relationships and Health Education (including changing adolescent body) are compulsory</a:t>
            </a:r>
          </a:p>
          <a:p>
            <a:pPr>
              <a:spcBef>
                <a:spcPts val="400"/>
              </a:spcBef>
            </a:pPr>
            <a:endParaRPr lang="en-US" sz="2400" dirty="0">
              <a:latin typeface="Tahoma" panose="020B0604030504040204" pitchFamily="34" charset="0"/>
              <a:ea typeface="Tahoma" panose="020B0604030504040204" pitchFamily="34" charset="0"/>
              <a:cs typeface="Tahoma" panose="020B0604030504040204" pitchFamily="34" charset="0"/>
            </a:endParaRPr>
          </a:p>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Plus…</a:t>
            </a:r>
          </a:p>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a </a:t>
            </a:r>
            <a:r>
              <a:rPr lang="en-US" sz="2400" dirty="0">
                <a:highlight>
                  <a:srgbClr val="00FFFF"/>
                </a:highlight>
                <a:latin typeface="Tahoma" panose="020B0604030504040204" pitchFamily="34" charset="0"/>
                <a:ea typeface="Tahoma" panose="020B0604030504040204" pitchFamily="34" charset="0"/>
                <a:cs typeface="Tahoma" panose="020B0604030504040204" pitchFamily="34" charset="0"/>
              </a:rPr>
              <a:t>‘recommendation’</a:t>
            </a:r>
            <a:r>
              <a:rPr lang="en-US" sz="2400" dirty="0">
                <a:latin typeface="Tahoma" panose="020B0604030504040204" pitchFamily="34" charset="0"/>
                <a:ea typeface="Tahoma" panose="020B0604030504040204" pitchFamily="34" charset="0"/>
                <a:cs typeface="Tahoma" panose="020B0604030504040204" pitchFamily="34" charset="0"/>
              </a:rPr>
              <a:t> that all schools have a Sex Education </a:t>
            </a:r>
            <a:r>
              <a:rPr lang="en-US" sz="2400" dirty="0" err="1">
                <a:latin typeface="Tahoma" panose="020B0604030504040204" pitchFamily="34" charset="0"/>
                <a:ea typeface="Tahoma" panose="020B0604030504040204" pitchFamily="34" charset="0"/>
                <a:cs typeface="Tahoma" panose="020B0604030504040204" pitchFamily="34" charset="0"/>
              </a:rPr>
              <a:t>Programme</a:t>
            </a:r>
            <a:r>
              <a:rPr lang="en-US" sz="2400" dirty="0">
                <a:latin typeface="Tahoma" panose="020B0604030504040204" pitchFamily="34" charset="0"/>
                <a:ea typeface="Tahoma" panose="020B0604030504040204" pitchFamily="34" charset="0"/>
                <a:cs typeface="Tahoma" panose="020B0604030504040204" pitchFamily="34" charset="0"/>
              </a:rPr>
              <a:t> </a:t>
            </a:r>
          </a:p>
          <a:p>
            <a:pPr>
              <a:spcBef>
                <a:spcPts val="400"/>
              </a:spcBef>
            </a:pPr>
            <a:r>
              <a:rPr lang="en-US" sz="2400" dirty="0">
                <a:latin typeface="Tahoma" panose="020B0604030504040204" pitchFamily="34" charset="0"/>
                <a:ea typeface="Tahoma" panose="020B0604030504040204" pitchFamily="34" charset="0"/>
                <a:cs typeface="Tahoma" panose="020B0604030504040204" pitchFamily="34" charset="0"/>
              </a:rPr>
              <a:t>How schools do this is left up to them.</a:t>
            </a:r>
          </a:p>
        </p:txBody>
      </p:sp>
    </p:spTree>
    <p:extLst>
      <p:ext uri="{BB962C8B-B14F-4D97-AF65-F5344CB8AC3E}">
        <p14:creationId xmlns:p14="http://schemas.microsoft.com/office/powerpoint/2010/main" val="3620638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44DC83FC-F3FF-E341-8903-E12A7DD72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9900" y="2322924"/>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A8B751B-E06D-FC49-BABB-6BD773A9177B}"/>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boys</a:t>
            </a:r>
            <a:endParaRPr lang="en-US" sz="4000" b="1" dirty="0">
              <a:solidFill>
                <a:srgbClr val="7B13A0"/>
              </a:solidFill>
            </a:endParaRPr>
          </a:p>
        </p:txBody>
      </p:sp>
    </p:spTree>
    <p:extLst>
      <p:ext uri="{BB962C8B-B14F-4D97-AF65-F5344CB8AC3E}">
        <p14:creationId xmlns:p14="http://schemas.microsoft.com/office/powerpoint/2010/main" val="2314554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B3798A2-54AB-CC42-BFA6-01F4BAD9D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9900" y="2322924"/>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DFFC636B-F99C-1648-ABF2-A949A9CA036B}"/>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one of the KS2 resources </a:t>
            </a:r>
            <a:br>
              <a:rPr lang="en-GB" sz="4000" b="1" dirty="0">
                <a:solidFill>
                  <a:srgbClr val="7B13A0"/>
                </a:solidFill>
              </a:rPr>
            </a:br>
            <a:r>
              <a:rPr lang="en-GB" sz="4000" b="1" dirty="0">
                <a:solidFill>
                  <a:srgbClr val="7B13A0"/>
                </a:solidFill>
              </a:rPr>
              <a:t>- inside body changes for girls</a:t>
            </a:r>
            <a:endParaRPr lang="en-US" sz="4000" b="1" dirty="0">
              <a:solidFill>
                <a:srgbClr val="7B13A0"/>
              </a:solidFill>
            </a:endParaRPr>
          </a:p>
        </p:txBody>
      </p:sp>
    </p:spTree>
    <p:extLst>
      <p:ext uri="{BB962C8B-B14F-4D97-AF65-F5344CB8AC3E}">
        <p14:creationId xmlns:p14="http://schemas.microsoft.com/office/powerpoint/2010/main" val="2582804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BECAC9A8-D069-5243-90DE-9D2785CB37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009900" y="2338693"/>
            <a:ext cx="61722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67EBBC6B-0C81-6F44-81C1-040636D778BC}"/>
              </a:ext>
            </a:extLst>
          </p:cNvPr>
          <p:cNvSpPr txBox="1">
            <a:spLocks/>
          </p:cNvSpPr>
          <p:nvPr/>
        </p:nvSpPr>
        <p:spPr>
          <a:xfrm>
            <a:off x="838199" y="1030100"/>
            <a:ext cx="11415531" cy="10982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KS2 resource </a:t>
            </a:r>
            <a:br>
              <a:rPr lang="en-GB" sz="4000" b="1" dirty="0">
                <a:solidFill>
                  <a:srgbClr val="7B13A0"/>
                </a:solidFill>
              </a:rPr>
            </a:br>
            <a:r>
              <a:rPr lang="en-GB" sz="4000" b="1" dirty="0">
                <a:solidFill>
                  <a:srgbClr val="7B13A0"/>
                </a:solidFill>
              </a:rPr>
              <a:t>- conception and childbirth</a:t>
            </a:r>
            <a:endParaRPr lang="en-US" sz="4000" b="1" dirty="0">
              <a:solidFill>
                <a:srgbClr val="7B13A0"/>
              </a:solidFill>
            </a:endParaRPr>
          </a:p>
        </p:txBody>
      </p:sp>
    </p:spTree>
    <p:extLst>
      <p:ext uri="{BB962C8B-B14F-4D97-AF65-F5344CB8AC3E}">
        <p14:creationId xmlns:p14="http://schemas.microsoft.com/office/powerpoint/2010/main" val="1850977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6118" y="734334"/>
            <a:ext cx="11479763" cy="5389331"/>
          </a:xfrm>
          <a:prstGeom prst="rect">
            <a:avLst/>
          </a:prstGeom>
        </p:spPr>
      </p:pic>
    </p:spTree>
    <p:extLst>
      <p:ext uri="{BB962C8B-B14F-4D97-AF65-F5344CB8AC3E}">
        <p14:creationId xmlns:p14="http://schemas.microsoft.com/office/powerpoint/2010/main" val="15566909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A394347B-6F28-E14D-8720-BFDAB6315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965" y="1723879"/>
            <a:ext cx="6367832" cy="4427539"/>
          </a:xfrm>
          <a:prstGeom prst="rect">
            <a:avLst/>
          </a:prstGeom>
        </p:spPr>
      </p:pic>
      <p:sp>
        <p:nvSpPr>
          <p:cNvPr id="3" name="Title 1">
            <a:extLst>
              <a:ext uri="{FF2B5EF4-FFF2-40B4-BE49-F238E27FC236}">
                <a16:creationId xmlns:a16="http://schemas.microsoft.com/office/drawing/2014/main" id="{10925D78-7073-1240-A1A8-A5E208990ABF}"/>
              </a:ext>
            </a:extLst>
          </p:cNvPr>
          <p:cNvSpPr txBox="1">
            <a:spLocks/>
          </p:cNvSpPr>
          <p:nvPr/>
        </p:nvSpPr>
        <p:spPr>
          <a:xfrm>
            <a:off x="838199" y="1030100"/>
            <a:ext cx="11415531" cy="5622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Example of a relationships resource for KS1</a:t>
            </a:r>
            <a:endParaRPr lang="en-US" sz="4000" b="1" dirty="0">
              <a:solidFill>
                <a:srgbClr val="7B13A0"/>
              </a:solidFill>
            </a:endParaRPr>
          </a:p>
        </p:txBody>
      </p:sp>
    </p:spTree>
    <p:extLst>
      <p:ext uri="{BB962C8B-B14F-4D97-AF65-F5344CB8AC3E}">
        <p14:creationId xmlns:p14="http://schemas.microsoft.com/office/powerpoint/2010/main" val="3232481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1B78E5-CAF6-4E94-808C-BF4F71A3E802}"/>
              </a:ext>
            </a:extLst>
          </p:cNvPr>
          <p:cNvPicPr>
            <a:picLocks noChangeAspect="1"/>
          </p:cNvPicPr>
          <p:nvPr/>
        </p:nvPicPr>
        <p:blipFill>
          <a:blip r:embed="rId2"/>
          <a:stretch>
            <a:fillRect/>
          </a:stretch>
        </p:blipFill>
        <p:spPr>
          <a:xfrm>
            <a:off x="6696494" y="1681559"/>
            <a:ext cx="3539705" cy="4800422"/>
          </a:xfrm>
          <a:prstGeom prst="rect">
            <a:avLst/>
          </a:prstGeom>
        </p:spPr>
      </p:pic>
      <p:pic>
        <p:nvPicPr>
          <p:cNvPr id="3" name="Picture 2">
            <a:extLst>
              <a:ext uri="{FF2B5EF4-FFF2-40B4-BE49-F238E27FC236}">
                <a16:creationId xmlns:a16="http://schemas.microsoft.com/office/drawing/2014/main" id="{329E5BD5-4D43-2347-9885-03EFF5172373}"/>
              </a:ext>
            </a:extLst>
          </p:cNvPr>
          <p:cNvPicPr>
            <a:picLocks noChangeAspect="1"/>
          </p:cNvPicPr>
          <p:nvPr/>
        </p:nvPicPr>
        <p:blipFill>
          <a:blip r:embed="rId3"/>
          <a:stretch>
            <a:fillRect/>
          </a:stretch>
        </p:blipFill>
        <p:spPr>
          <a:xfrm>
            <a:off x="1763638" y="1698171"/>
            <a:ext cx="3684661" cy="4784272"/>
          </a:xfrm>
          <a:prstGeom prst="rect">
            <a:avLst/>
          </a:prstGeom>
        </p:spPr>
      </p:pic>
      <p:sp>
        <p:nvSpPr>
          <p:cNvPr id="4" name="Title 1">
            <a:extLst>
              <a:ext uri="{FF2B5EF4-FFF2-40B4-BE49-F238E27FC236}">
                <a16:creationId xmlns:a16="http://schemas.microsoft.com/office/drawing/2014/main" id="{73FECF6E-6664-514C-9136-3729DED6BA47}"/>
              </a:ext>
            </a:extLst>
          </p:cNvPr>
          <p:cNvSpPr txBox="1">
            <a:spLocks/>
          </p:cNvSpPr>
          <p:nvPr/>
        </p:nvSpPr>
        <p:spPr>
          <a:xfrm>
            <a:off x="838199" y="1135858"/>
            <a:ext cx="10515600" cy="529658"/>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B13A0"/>
                </a:solidFill>
              </a:rPr>
              <a:t>How Jigsaw teaches about different families in Y1</a:t>
            </a:r>
          </a:p>
        </p:txBody>
      </p:sp>
    </p:spTree>
    <p:extLst>
      <p:ext uri="{BB962C8B-B14F-4D97-AF65-F5344CB8AC3E}">
        <p14:creationId xmlns:p14="http://schemas.microsoft.com/office/powerpoint/2010/main" val="4948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087" y="2071095"/>
            <a:ext cx="10515600" cy="1325563"/>
          </a:xfrm>
        </p:spPr>
        <p:txBody>
          <a:bodyPr>
            <a:normAutofit fontScale="90000"/>
          </a:bodyPr>
          <a:lstStyle/>
          <a:p>
            <a:pPr algn="ctr"/>
            <a:r>
              <a:rPr lang="en-GB" dirty="0">
                <a:latin typeface="Tahoma" panose="020B0604030504040204" pitchFamily="34" charset="0"/>
                <a:ea typeface="Tahoma" panose="020B0604030504040204" pitchFamily="34" charset="0"/>
                <a:cs typeface="Tahoma" panose="020B0604030504040204" pitchFamily="34" charset="0"/>
              </a:rPr>
              <a:t>Thank you for taking the time to watch this </a:t>
            </a:r>
            <a:r>
              <a:rPr lang="en-GB" dirty="0" err="1">
                <a:latin typeface="Tahoma" panose="020B0604030504040204" pitchFamily="34" charset="0"/>
                <a:ea typeface="Tahoma" panose="020B0604030504040204" pitchFamily="34" charset="0"/>
                <a:cs typeface="Tahoma" panose="020B0604030504040204" pitchFamily="34" charset="0"/>
              </a:rPr>
              <a:t>powerpoint</a:t>
            </a:r>
            <a:r>
              <a:rPr lang="en-GB" dirty="0">
                <a:latin typeface="Tahoma" panose="020B0604030504040204" pitchFamily="34" charset="0"/>
                <a:ea typeface="Tahoma" panose="020B0604030504040204" pitchFamily="34" charset="0"/>
                <a:cs typeface="Tahoma" panose="020B0604030504040204" pitchFamily="34" charset="0"/>
              </a:rPr>
              <a:t>.</a:t>
            </a:r>
            <a:br>
              <a:rPr lang="en-GB" dirty="0">
                <a:latin typeface="Tahoma" panose="020B0604030504040204" pitchFamily="34" charset="0"/>
                <a:ea typeface="Tahoma" panose="020B0604030504040204" pitchFamily="34" charset="0"/>
                <a:cs typeface="Tahoma" panose="020B0604030504040204" pitchFamily="34" charset="0"/>
              </a:rPr>
            </a:b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rPr>
              <a:t>Any questions please email Miss Leaver via the office at</a:t>
            </a: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hlinkClick r:id="rId2"/>
              </a:rPr>
              <a:t>admin@oswaldroad.manchester.sch.uk</a:t>
            </a:r>
            <a:br>
              <a:rPr lang="en-GB" dirty="0">
                <a:latin typeface="Tahoma" panose="020B0604030504040204" pitchFamily="34" charset="0"/>
                <a:ea typeface="Tahoma" panose="020B0604030504040204" pitchFamily="34" charset="0"/>
                <a:cs typeface="Tahoma" panose="020B0604030504040204" pitchFamily="34" charset="0"/>
              </a:rPr>
            </a:br>
            <a:br>
              <a:rPr lang="en-GB" dirty="0">
                <a:latin typeface="Tahoma" panose="020B0604030504040204" pitchFamily="34" charset="0"/>
                <a:ea typeface="Tahoma" panose="020B0604030504040204" pitchFamily="34" charset="0"/>
                <a:cs typeface="Tahoma" panose="020B0604030504040204" pitchFamily="34" charset="0"/>
              </a:rPr>
            </a:br>
            <a:r>
              <a:rPr lang="en-GB" dirty="0">
                <a:latin typeface="Tahoma" panose="020B0604030504040204" pitchFamily="34" charset="0"/>
                <a:ea typeface="Tahoma" panose="020B0604030504040204" pitchFamily="34" charset="0"/>
                <a:cs typeface="Tahoma" panose="020B0604030504040204" pitchFamily="34" charset="0"/>
              </a:rPr>
              <a:t>or you can attend our RSE workshop on 9.5.25 at 9am</a:t>
            </a:r>
          </a:p>
        </p:txBody>
      </p:sp>
    </p:spTree>
    <p:extLst>
      <p:ext uri="{BB962C8B-B14F-4D97-AF65-F5344CB8AC3E}">
        <p14:creationId xmlns:p14="http://schemas.microsoft.com/office/powerpoint/2010/main" val="329327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33612" y="2191110"/>
            <a:ext cx="7371008" cy="3385542"/>
          </a:xfrm>
          <a:prstGeom prst="rect">
            <a:avLst/>
          </a:prstGeom>
        </p:spPr>
        <p:txBody>
          <a:bodyPr wrap="square">
            <a:spAutoFit/>
          </a:bodyPr>
          <a:lstStyle/>
          <a:p>
            <a:r>
              <a:rPr lang="en-GB" sz="2800" dirty="0">
                <a:latin typeface="Tahoma" panose="020B0604030504040204" pitchFamily="34" charset="0"/>
                <a:ea typeface="Tahoma" panose="020B0604030504040204" pitchFamily="34" charset="0"/>
                <a:cs typeface="Tahoma" panose="020B0604030504040204" pitchFamily="34" charset="0"/>
              </a:rPr>
              <a:t>In Primary Schools:</a:t>
            </a:r>
          </a:p>
          <a:p>
            <a:endParaRPr lang="en-GB" sz="2800" dirty="0">
              <a:latin typeface="Tahoma" panose="020B0604030504040204" pitchFamily="34" charset="0"/>
              <a:ea typeface="Tahoma" panose="020B0604030504040204" pitchFamily="34" charset="0"/>
              <a:cs typeface="Tahoma" panose="020B0604030504040204" pitchFamily="34" charset="0"/>
            </a:endParaRPr>
          </a:p>
          <a:p>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Relationships Education is compulsory</a:t>
            </a:r>
          </a:p>
          <a:p>
            <a:r>
              <a:rPr lang="en-GB" sz="2800" dirty="0">
                <a:latin typeface="Tahoma" panose="020B0604030504040204" pitchFamily="34" charset="0"/>
                <a:ea typeface="Tahoma" panose="020B0604030504040204" pitchFamily="34" charset="0"/>
                <a:cs typeface="Tahoma" panose="020B0604030504040204" pitchFamily="34" charset="0"/>
              </a:rPr>
              <a:t>Health Education is </a:t>
            </a:r>
            <a:r>
              <a:rPr lang="en-GB" sz="2800" dirty="0" err="1">
                <a:latin typeface="Tahoma" panose="020B0604030504040204" pitchFamily="34" charset="0"/>
                <a:ea typeface="Tahoma" panose="020B0604030504040204" pitchFamily="34" charset="0"/>
                <a:cs typeface="Tahoma" panose="020B0604030504040204" pitchFamily="34" charset="0"/>
              </a:rPr>
              <a:t>complulsory</a:t>
            </a:r>
            <a:r>
              <a:rPr lang="en-GB" sz="2800" dirty="0">
                <a:latin typeface="Tahoma" panose="020B0604030504040204" pitchFamily="34" charset="0"/>
                <a:ea typeface="Tahoma" panose="020B0604030504040204" pitchFamily="34" charset="0"/>
                <a:cs typeface="Tahoma" panose="020B0604030504040204" pitchFamily="34" charset="0"/>
              </a:rPr>
              <a:t> </a:t>
            </a:r>
          </a:p>
          <a:p>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But Sex Education is at school’s discretion </a:t>
            </a:r>
          </a:p>
          <a:p>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231864" y="668559"/>
            <a:ext cx="6929566" cy="584775"/>
          </a:xfrm>
          <a:prstGeom prst="rect">
            <a:avLst/>
          </a:prstGeom>
        </p:spPr>
        <p:txBody>
          <a:bodyPr wrap="square">
            <a:spAutoFit/>
          </a:bodyPr>
          <a:lstStyle/>
          <a:p>
            <a:r>
              <a:rPr lang="en-GB" sz="3200" dirty="0">
                <a:latin typeface="Berlin Sans FB" panose="020E0602020502020306" pitchFamily="34" charset="0"/>
              </a:rPr>
              <a:t>What have schools got to teach?</a:t>
            </a:r>
          </a:p>
        </p:txBody>
      </p:sp>
      <p:pic>
        <p:nvPicPr>
          <p:cNvPr id="7" name="Picture 6">
            <a:extLst>
              <a:ext uri="{FF2B5EF4-FFF2-40B4-BE49-F238E27FC236}">
                <a16:creationId xmlns:a16="http://schemas.microsoft.com/office/drawing/2014/main" id="{2A4B7158-4342-E14F-B294-1A9E9826A266}"/>
              </a:ext>
            </a:extLst>
          </p:cNvPr>
          <p:cNvPicPr>
            <a:picLocks noChangeAspect="1"/>
          </p:cNvPicPr>
          <p:nvPr/>
        </p:nvPicPr>
        <p:blipFill>
          <a:blip r:embed="rId2"/>
          <a:stretch>
            <a:fillRect/>
          </a:stretch>
        </p:blipFill>
        <p:spPr>
          <a:xfrm>
            <a:off x="451610" y="1564116"/>
            <a:ext cx="3145062" cy="4443423"/>
          </a:xfrm>
          <a:prstGeom prst="rect">
            <a:avLst/>
          </a:prstGeom>
          <a:ln w="3175">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8631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293" y="1084504"/>
            <a:ext cx="3261643" cy="456020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80859261"/>
              </p:ext>
            </p:extLst>
          </p:nvPr>
        </p:nvGraphicFramePr>
        <p:xfrm>
          <a:off x="3490176" y="376166"/>
          <a:ext cx="7469746" cy="6217920"/>
        </p:xfrm>
        <a:graphic>
          <a:graphicData uri="http://schemas.openxmlformats.org/drawingml/2006/table">
            <a:tbl>
              <a:tblPr firstRow="1" bandRow="1">
                <a:tableStyleId>{5C22544A-7EE6-4342-B048-85BDC9FD1C3A}</a:tableStyleId>
              </a:tblPr>
              <a:tblGrid>
                <a:gridCol w="3924613">
                  <a:extLst>
                    <a:ext uri="{9D8B030D-6E8A-4147-A177-3AD203B41FA5}">
                      <a16:colId xmlns:a16="http://schemas.microsoft.com/office/drawing/2014/main" val="20000"/>
                    </a:ext>
                  </a:extLst>
                </a:gridCol>
                <a:gridCol w="3545133">
                  <a:extLst>
                    <a:ext uri="{9D8B030D-6E8A-4147-A177-3AD203B41FA5}">
                      <a16:colId xmlns:a16="http://schemas.microsoft.com/office/drawing/2014/main" val="20001"/>
                    </a:ext>
                  </a:extLst>
                </a:gridCol>
              </a:tblGrid>
              <a:tr h="736656">
                <a:tc>
                  <a:txBody>
                    <a:bodyPr/>
                    <a:lstStyle/>
                    <a:p>
                      <a:r>
                        <a:rPr lang="en-GB" dirty="0"/>
                        <a:t>Relationships</a:t>
                      </a:r>
                    </a:p>
                  </a:txBody>
                  <a:tcPr/>
                </a:tc>
                <a:tc>
                  <a:txBody>
                    <a:bodyPr/>
                    <a:lstStyle/>
                    <a:p>
                      <a:r>
                        <a:rPr lang="en-GB" dirty="0"/>
                        <a:t>Health (Some taught in previous units in the year)</a:t>
                      </a:r>
                    </a:p>
                    <a:p>
                      <a:endParaRPr lang="en-GB" dirty="0"/>
                    </a:p>
                  </a:txBody>
                  <a:tcPr/>
                </a:tc>
                <a:extLst>
                  <a:ext uri="{0D108BD9-81ED-4DB2-BD59-A6C34878D82A}">
                    <a16:rowId xmlns:a16="http://schemas.microsoft.com/office/drawing/2014/main" val="10000"/>
                  </a:ext>
                </a:extLst>
              </a:tr>
              <a:tr h="4051606">
                <a:tc>
                  <a:txBody>
                    <a:bodyPr/>
                    <a:lstStyle/>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Families and people who care for me  </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Caring friendships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Respectful relationships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Online relationships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Being safe </a:t>
                      </a:r>
                    </a:p>
                  </a:txBody>
                  <a:tcPr/>
                </a:tc>
                <a:tc>
                  <a:txBody>
                    <a:bodyPr/>
                    <a:lstStyle/>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Mental wellbeing</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Internet safety and harms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Physical health and fitness</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Healthy eating</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Drugs, alcohol and tobacco</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Health and prevention</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Basic First Aid</a:t>
                      </a:r>
                    </a:p>
                    <a:p>
                      <a:endParaRPr lang="en-GB" dirty="0">
                        <a:latin typeface="Tahoma" panose="020B0604030504040204" pitchFamily="34" charset="0"/>
                        <a:ea typeface="Tahoma" panose="020B0604030504040204" pitchFamily="34" charset="0"/>
                        <a:cs typeface="Tahoma" panose="020B0604030504040204" pitchFamily="34" charset="0"/>
                      </a:endParaRPr>
                    </a:p>
                    <a:p>
                      <a:r>
                        <a:rPr lang="en-GB" dirty="0">
                          <a:latin typeface="Tahoma" panose="020B0604030504040204" pitchFamily="34" charset="0"/>
                          <a:ea typeface="Tahoma" panose="020B0604030504040204" pitchFamily="34" charset="0"/>
                          <a:cs typeface="Tahoma" panose="020B0604030504040204" pitchFamily="34" charset="0"/>
                        </a:rPr>
                        <a:t>Changing adolescent body (Puberty)</a:t>
                      </a:r>
                    </a:p>
                    <a:p>
                      <a:endParaRPr lang="en-GB" dirty="0"/>
                    </a:p>
                    <a:p>
                      <a:endParaRPr lang="en-GB" dirty="0"/>
                    </a:p>
                  </a:txBody>
                  <a:tcPr/>
                </a:tc>
                <a:extLst>
                  <a:ext uri="{0D108BD9-81ED-4DB2-BD59-A6C34878D82A}">
                    <a16:rowId xmlns:a16="http://schemas.microsoft.com/office/drawing/2014/main" val="10001"/>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30121" y="6014966"/>
            <a:ext cx="609600" cy="609600"/>
          </a:xfrm>
          <a:prstGeom prst="rect">
            <a:avLst/>
          </a:prstGeom>
        </p:spPr>
      </p:pic>
    </p:spTree>
    <p:extLst>
      <p:ext uri="{BB962C8B-B14F-4D97-AF65-F5344CB8AC3E}">
        <p14:creationId xmlns:p14="http://schemas.microsoft.com/office/powerpoint/2010/main" val="147347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8135" y="524347"/>
            <a:ext cx="10217240" cy="584775"/>
          </a:xfrm>
          <a:prstGeom prst="rect">
            <a:avLst/>
          </a:prstGeom>
        </p:spPr>
        <p:txBody>
          <a:bodyPr wrap="square">
            <a:spAutoFit/>
          </a:bodyPr>
          <a:lstStyle/>
          <a:p>
            <a:r>
              <a:rPr lang="en-US" sz="3200" dirty="0">
                <a:solidFill>
                  <a:srgbClr val="7B13A0"/>
                </a:solidFill>
                <a:latin typeface="Berlin Sans FB" panose="020E0602020502020306" pitchFamily="34" charset="0"/>
              </a:rPr>
              <a:t>LGBTQ Equality - What the </a:t>
            </a:r>
            <a:r>
              <a:rPr lang="en-US" sz="3200" dirty="0" err="1">
                <a:solidFill>
                  <a:srgbClr val="7B13A0"/>
                </a:solidFill>
                <a:latin typeface="Berlin Sans FB" panose="020E0602020502020306" pitchFamily="34" charset="0"/>
              </a:rPr>
              <a:t>DfE</a:t>
            </a:r>
            <a:r>
              <a:rPr lang="en-US" sz="3200" dirty="0">
                <a:solidFill>
                  <a:srgbClr val="7B13A0"/>
                </a:solidFill>
                <a:latin typeface="Berlin Sans FB" panose="020E0602020502020306" pitchFamily="34" charset="0"/>
              </a:rPr>
              <a:t> RSHE guidance says:</a:t>
            </a:r>
            <a:endParaRPr lang="en-GB" sz="3200" dirty="0">
              <a:latin typeface="Berlin Sans FB" panose="020E0602020502020306" pitchFamily="34" charset="0"/>
            </a:endParaRPr>
          </a:p>
        </p:txBody>
      </p:sp>
      <p:sp>
        <p:nvSpPr>
          <p:cNvPr id="4" name="Rectangle 3"/>
          <p:cNvSpPr/>
          <p:nvPr/>
        </p:nvSpPr>
        <p:spPr>
          <a:xfrm>
            <a:off x="1146220" y="1344185"/>
            <a:ext cx="9659155" cy="5262979"/>
          </a:xfrm>
          <a:prstGeom prst="rect">
            <a:avLst/>
          </a:prstGeom>
        </p:spPr>
        <p:txBody>
          <a:bodyPr wrap="square">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a:t>
            </a:r>
            <a:r>
              <a:rPr lang="en-GB" sz="2800" dirty="0">
                <a:latin typeface="Tahoma" panose="020B0604030504040204" pitchFamily="34" charset="0"/>
                <a:ea typeface="Tahoma" panose="020B0604030504040204" pitchFamily="34" charset="0"/>
                <a:cs typeface="Tahoma" panose="020B0604030504040204" pitchFamily="34" charset="0"/>
              </a:rPr>
              <a:t>Schools are required to comply with relevant requirements of the Equality Act 2010. Further guidance is available for schools in The Equality Act 2010 and schools advice. Schools should pay particular attention to the Public sector equality duty (PSED) (s.149 of the Equality Act).’  - Para 27 page 13</a:t>
            </a:r>
          </a:p>
          <a:p>
            <a:endParaRPr lang="en-GB" sz="2800" dirty="0">
              <a:latin typeface="Tahoma" panose="020B0604030504040204" pitchFamily="34" charset="0"/>
              <a:ea typeface="Tahoma" panose="020B0604030504040204" pitchFamily="34" charset="0"/>
              <a:cs typeface="Tahoma" panose="020B0604030504040204" pitchFamily="34" charset="0"/>
            </a:endParaRPr>
          </a:p>
          <a:p>
            <a:r>
              <a:rPr lang="en-GB" sz="2800" dirty="0">
                <a:latin typeface="Tahoma" panose="020B0604030504040204" pitchFamily="34" charset="0"/>
                <a:ea typeface="Tahoma" panose="020B0604030504040204" pitchFamily="34" charset="0"/>
                <a:cs typeface="Tahoma" panose="020B0604030504040204" pitchFamily="34" charset="0"/>
              </a:rPr>
              <a:t>‘Schools should be alive to issues such as everyday sexism, misogyny, homophobia and gender stereotypes and take positive action to build a culture where these are not tolerated, and any occurrences are identified and tackled.’ - Para 31 page 13</a:t>
            </a:r>
          </a:p>
        </p:txBody>
      </p:sp>
    </p:spTree>
    <p:extLst>
      <p:ext uri="{BB962C8B-B14F-4D97-AF65-F5344CB8AC3E}">
        <p14:creationId xmlns:p14="http://schemas.microsoft.com/office/powerpoint/2010/main" val="2339776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2836" y="925297"/>
            <a:ext cx="6096000" cy="4524315"/>
          </a:xfrm>
          <a:prstGeom prst="rect">
            <a:avLst/>
          </a:prstGeom>
        </p:spPr>
        <p:txBody>
          <a:bodyPr>
            <a:spAutoFit/>
          </a:bodyPr>
          <a:lstStyle/>
          <a:p>
            <a:r>
              <a:rPr lang="en-GB" sz="3200" dirty="0">
                <a:latin typeface="Tahoma" panose="020B0604030504040204" pitchFamily="34" charset="0"/>
                <a:ea typeface="Tahoma" panose="020B0604030504040204" pitchFamily="34" charset="0"/>
                <a:cs typeface="Tahoma" panose="020B0604030504040204" pitchFamily="34" charset="0"/>
              </a:rPr>
              <a:t>Today’s considerations:</a:t>
            </a:r>
          </a:p>
          <a:p>
            <a:endParaRPr lang="en-GB" sz="3200" dirty="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The internet</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Television</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Social media</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Other media</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Friends</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Family</a:t>
            </a:r>
          </a:p>
          <a:p>
            <a:pPr marL="457200" indent="-457200">
              <a:buFont typeface="Arial" panose="020B0604020202020204" pitchFamily="34" charset="0"/>
              <a:buChar char="•"/>
            </a:pPr>
            <a:r>
              <a:rPr lang="en-GB" sz="3200" dirty="0">
                <a:latin typeface="Tahoma" panose="020B0604030504040204" pitchFamily="34" charset="0"/>
                <a:ea typeface="Tahoma" panose="020B0604030504040204" pitchFamily="34" charset="0"/>
                <a:cs typeface="Tahoma" panose="020B0604030504040204" pitchFamily="34" charset="0"/>
              </a:rPr>
              <a:t>School</a:t>
            </a:r>
          </a:p>
        </p:txBody>
      </p:sp>
      <p:pic>
        <p:nvPicPr>
          <p:cNvPr id="5" name="Picture 4"/>
          <p:cNvPicPr>
            <a:picLocks noChangeAspect="1"/>
          </p:cNvPicPr>
          <p:nvPr/>
        </p:nvPicPr>
        <p:blipFill>
          <a:blip r:embed="rId4"/>
          <a:stretch>
            <a:fillRect/>
          </a:stretch>
        </p:blipFill>
        <p:spPr>
          <a:xfrm>
            <a:off x="4541278" y="3396758"/>
            <a:ext cx="5463375" cy="3078185"/>
          </a:xfrm>
          <a:prstGeom prst="rect">
            <a:avLst/>
          </a:prstGeom>
        </p:spPr>
      </p:pic>
      <p:pic>
        <p:nvPicPr>
          <p:cNvPr id="6" name="Picture 5"/>
          <p:cNvPicPr>
            <a:picLocks noChangeAspect="1"/>
          </p:cNvPicPr>
          <p:nvPr/>
        </p:nvPicPr>
        <p:blipFill rotWithShape="1">
          <a:blip r:embed="rId5"/>
          <a:srcRect l="12253" t="10606" r="13042"/>
          <a:stretch/>
        </p:blipFill>
        <p:spPr>
          <a:xfrm>
            <a:off x="6928836" y="122283"/>
            <a:ext cx="3895802" cy="3065171"/>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38963" y="6002718"/>
            <a:ext cx="609600" cy="609600"/>
          </a:xfrm>
          <a:prstGeom prst="rect">
            <a:avLst/>
          </a:prstGeom>
        </p:spPr>
      </p:pic>
    </p:spTree>
    <p:extLst>
      <p:ext uri="{BB962C8B-B14F-4D97-AF65-F5344CB8AC3E}">
        <p14:creationId xmlns:p14="http://schemas.microsoft.com/office/powerpoint/2010/main" val="4079978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738</TotalTime>
  <Words>4962</Words>
  <Application>Microsoft Office PowerPoint</Application>
  <PresentationFormat>Widescreen</PresentationFormat>
  <Paragraphs>391</Paragraphs>
  <Slides>56</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Berlin Sans FB</vt:lpstr>
      <vt:lpstr>Calibri</vt:lpstr>
      <vt:lpstr>Calibri Light</vt:lpstr>
      <vt:lpstr>Tahoma</vt:lpstr>
      <vt:lpstr>Office Theme</vt:lpstr>
      <vt:lpstr>RSHE (Relationships, Sex and Health Education) from September 2020.</vt:lpstr>
      <vt:lpstr>School and home partnership</vt:lpstr>
      <vt:lpstr>At Oswald Road, we teach 1 PSHE lesson per week, lasting 45 minutes – 1 hour. The scheme we follow is Jigsaw. This is split into 6 units:  Autumn 1 – Being Me Autumn 2 – Celebrating Differences Spring 1 – Dreams and Goals Spring 2 – Healthy me   Our RSE units are taught in the Summer term.  These are:  Summer 1 - Relationships Summer 2 - Changing Me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covered in Summer Term for each year group. </vt:lpstr>
      <vt:lpstr>Nursery</vt:lpstr>
      <vt:lpstr>PowerPoint Presentation</vt:lpstr>
      <vt:lpstr>PowerPoint Presentation</vt:lpstr>
      <vt:lpstr>Reception</vt:lpstr>
      <vt:lpstr>PowerPoint Presentation</vt:lpstr>
      <vt:lpstr>PowerPoint Presentation</vt:lpstr>
      <vt:lpstr>Year 1</vt:lpstr>
      <vt:lpstr>PowerPoint Presentation</vt:lpstr>
      <vt:lpstr>PowerPoint Presentation</vt:lpstr>
      <vt:lpstr>Year 2</vt:lpstr>
      <vt:lpstr>PowerPoint Presentation</vt:lpstr>
      <vt:lpstr>PowerPoint Presentation</vt:lpstr>
      <vt:lpstr>Year 3 </vt:lpstr>
      <vt:lpstr>PowerPoint Presentation</vt:lpstr>
      <vt:lpstr>PowerPoint Presentation</vt:lpstr>
      <vt:lpstr>Year 4</vt:lpstr>
      <vt:lpstr>PowerPoint Presentation</vt:lpstr>
      <vt:lpstr>PowerPoint Presentation</vt:lpstr>
      <vt:lpstr>PowerPoint Presentation</vt:lpstr>
      <vt:lpstr>PowerPoint Presentation</vt:lpstr>
      <vt:lpstr>PowerPoint Presentation</vt:lpstr>
      <vt:lpstr>Year 5</vt:lpstr>
      <vt:lpstr>PowerPoint Presentation</vt:lpstr>
      <vt:lpstr>PowerPoint Presentation</vt:lpstr>
      <vt:lpstr>PowerPoint Presentation</vt:lpstr>
      <vt:lpstr>PowerPoint Presentation</vt:lpstr>
      <vt:lpstr>PowerPoint Presentation</vt:lpstr>
      <vt:lpstr>Year 6</vt:lpstr>
      <vt:lpstr>PowerPoint Presentation</vt:lpstr>
      <vt:lpstr>PowerPoint Presentation</vt:lpstr>
      <vt:lpstr>PowerPoint Presentation</vt:lpstr>
      <vt:lpstr>Examples of materials used……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taking the time to watch this powerpoint.  Any questions please email Miss Leaver via the office at admin@oswaldroad.manchester.sch.uk  or you can attend our RSE workshop on 9.5.25 at 9am</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ORPS-Ellie</dc:creator>
  <cp:lastModifiedBy>Eleanor Linton</cp:lastModifiedBy>
  <cp:revision>49</cp:revision>
  <dcterms:created xsi:type="dcterms:W3CDTF">2021-02-26T10:10:11Z</dcterms:created>
  <dcterms:modified xsi:type="dcterms:W3CDTF">2025-03-17T11:39:55Z</dcterms:modified>
</cp:coreProperties>
</file>